
<file path=[Content_Types].xml><?xml version="1.0" encoding="utf-8"?>
<Types xmlns="http://schemas.openxmlformats.org/package/2006/content-types">
  <Default Extension="png" ContentType="image/png"/>
  <Default Extension="tiff" ContentType="image/tiff"/>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8" r:id="rId3"/>
    <p:sldId id="325" r:id="rId5"/>
    <p:sldId id="324" r:id="rId6"/>
    <p:sldId id="334" r:id="rId7"/>
    <p:sldId id="335" r:id="rId8"/>
    <p:sldId id="336" r:id="rId9"/>
    <p:sldId id="337" r:id="rId10"/>
    <p:sldId id="358" r:id="rId11"/>
    <p:sldId id="341" r:id="rId12"/>
    <p:sldId id="353" r:id="rId13"/>
    <p:sldId id="339" r:id="rId14"/>
    <p:sldId id="352" r:id="rId15"/>
    <p:sldId id="342" r:id="rId16"/>
  </p:sldIdLst>
  <p:sldSz cx="24384000" cy="13716000"/>
  <p:notesSz cx="6858000" cy="9144000"/>
  <p:custDataLst>
    <p:tags r:id="rId21"/>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93730" initials="9"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350"/>
    <p:restoredTop sz="75084"/>
  </p:normalViewPr>
  <p:slideViewPr>
    <p:cSldViewPr snapToGrid="0" snapToObjects="1">
      <p:cViewPr>
        <p:scale>
          <a:sx n="40" d="100"/>
          <a:sy n="40" d="100"/>
        </p:scale>
        <p:origin x="-336" y="80"/>
      </p:cViewPr>
      <p:guideLst>
        <p:guide orient="horz" pos="4286"/>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4.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p:txBody>
      </p:sp>
      <p:sp>
        <p:nvSpPr>
          <p:cNvPr id="117" name="Shape 117"/>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Shape 11"/>
          <p:cNvSpPr>
            <a:spLocks noGrp="1"/>
          </p:cNvSpPr>
          <p:nvPr>
            <p:ph type="title" hasCustomPrompt="1"/>
          </p:nvPr>
        </p:nvSpPr>
        <p:spPr>
          <a:xfrm>
            <a:off x="1778000" y="2298700"/>
            <a:ext cx="20828000" cy="4648200"/>
          </a:xfrm>
          <a:prstGeom prst="rect">
            <a:avLst/>
          </a:prstGeom>
        </p:spPr>
        <p:txBody>
          <a:bodyPr anchor="b"/>
          <a:lstStyle/>
          <a:p>
            <a:r>
              <a:t>标题文本</a:t>
            </a:r>
          </a:p>
        </p:txBody>
      </p:sp>
      <p:sp>
        <p:nvSpPr>
          <p:cNvPr id="12" name="Shape 12"/>
          <p:cNvSpPr>
            <a:spLocks noGrp="1"/>
          </p:cNvSpPr>
          <p:nvPr>
            <p:ph type="body" sz="quarter" idx="1" hasCustomPrompt="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13" name="Shape 1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Shape 93"/>
          <p:cNvSpPr>
            <a:spLocks noGrp="1"/>
          </p:cNvSpPr>
          <p:nvPr>
            <p:ph type="body" sz="quarter" idx="13" hasCustomPrompt="1"/>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hasCustomPrompt="1"/>
          </p:nvPr>
        </p:nvSpPr>
        <p:spPr>
          <a:xfrm>
            <a:off x="2387600" y="5975349"/>
            <a:ext cx="19621500" cy="1028701"/>
          </a:xfrm>
          <a:prstGeom prst="rect">
            <a:avLst/>
          </a:prstGeom>
        </p:spPr>
        <p:txBody>
          <a:bodyPr>
            <a:spAutoFit/>
          </a:bodyPr>
          <a:lstStyle>
            <a:lvl1pPr marL="0" indent="0" algn="ctr">
              <a:spcBef>
                <a:spcPts val="0"/>
              </a:spcBef>
              <a:buSzTx/>
              <a:buNone/>
            </a:lvl1pPr>
          </a:lstStyle>
          <a:p>
            <a:r>
              <a:t>“在此键入引文。”</a:t>
            </a:r>
          </a:p>
        </p:txBody>
      </p:sp>
      <p:sp>
        <p:nvSpPr>
          <p:cNvPr id="95" name="Shape 95"/>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p:txBody>
      </p:sp>
      <p:sp>
        <p:nvSpPr>
          <p:cNvPr id="103" name="Shape 10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1" cy="8737600"/>
          </a:xfrm>
          <a:prstGeom prst="rect">
            <a:avLst/>
          </a:prstGeom>
        </p:spPr>
        <p:txBody>
          <a:bodyPr lIns="91439" tIns="45719" rIns="91439" bIns="45719" anchor="t">
            <a:noAutofit/>
          </a:bodyPr>
          <a:lstStyle/>
          <a:p/>
        </p:txBody>
      </p:sp>
      <p:sp>
        <p:nvSpPr>
          <p:cNvPr id="21" name="Shape 21"/>
          <p:cNvSpPr>
            <a:spLocks noGrp="1"/>
          </p:cNvSpPr>
          <p:nvPr>
            <p:ph type="title" hasCustomPrompt="1"/>
          </p:nvPr>
        </p:nvSpPr>
        <p:spPr>
          <a:xfrm>
            <a:off x="635000" y="9448800"/>
            <a:ext cx="23114000" cy="2006600"/>
          </a:xfrm>
          <a:prstGeom prst="rect">
            <a:avLst/>
          </a:prstGeom>
        </p:spPr>
        <p:txBody>
          <a:bodyPr anchor="b"/>
          <a:lstStyle/>
          <a:p>
            <a:r>
              <a:t>标题文本</a:t>
            </a:r>
          </a:p>
        </p:txBody>
      </p:sp>
      <p:sp>
        <p:nvSpPr>
          <p:cNvPr id="22" name="Shape 22"/>
          <p:cNvSpPr>
            <a:spLocks noGrp="1"/>
          </p:cNvSpPr>
          <p:nvPr>
            <p:ph type="body" sz="quarter" idx="1" hasCustomPrompt="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23" name="Shape 23"/>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Shape 30"/>
          <p:cNvSpPr>
            <a:spLocks noGrp="1"/>
          </p:cNvSpPr>
          <p:nvPr>
            <p:ph type="title" hasCustomPrompt="1"/>
          </p:nvPr>
        </p:nvSpPr>
        <p:spPr>
          <a:xfrm>
            <a:off x="1778000" y="4533900"/>
            <a:ext cx="20828000" cy="4648200"/>
          </a:xfrm>
          <a:prstGeom prst="rect">
            <a:avLst/>
          </a:prstGeom>
        </p:spPr>
        <p:txBody>
          <a:bodyPr/>
          <a:lstStyle/>
          <a:p>
            <a:r>
              <a:t>标题文本</a:t>
            </a:r>
          </a:p>
        </p:txBody>
      </p:sp>
      <p:sp>
        <p:nvSpPr>
          <p:cNvPr id="31" name="Shape 31"/>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5980" y="1104900"/>
            <a:ext cx="9525001" cy="11506200"/>
          </a:xfrm>
          <a:prstGeom prst="rect">
            <a:avLst/>
          </a:prstGeom>
        </p:spPr>
        <p:txBody>
          <a:bodyPr lIns="91439" tIns="45719" rIns="91439" bIns="45719" anchor="t">
            <a:noAutofit/>
          </a:bodyPr>
          <a:lstStyle/>
          <a:p/>
        </p:txBody>
      </p:sp>
      <p:sp>
        <p:nvSpPr>
          <p:cNvPr id="39" name="Shape 39"/>
          <p:cNvSpPr>
            <a:spLocks noGrp="1"/>
          </p:cNvSpPr>
          <p:nvPr>
            <p:ph type="title" hasCustomPrompt="1"/>
          </p:nvPr>
        </p:nvSpPr>
        <p:spPr>
          <a:xfrm>
            <a:off x="1651000" y="1104900"/>
            <a:ext cx="10223500" cy="5613400"/>
          </a:xfrm>
          <a:prstGeom prst="rect">
            <a:avLst/>
          </a:prstGeom>
        </p:spPr>
        <p:txBody>
          <a:bodyPr anchor="b"/>
          <a:lstStyle>
            <a:lvl1pPr>
              <a:defRPr sz="8400"/>
            </a:lvl1pPr>
          </a:lstStyle>
          <a:p>
            <a:r>
              <a:t>标题文本</a:t>
            </a:r>
          </a:p>
        </p:txBody>
      </p:sp>
      <p:sp>
        <p:nvSpPr>
          <p:cNvPr id="40" name="Shape 40"/>
          <p:cNvSpPr>
            <a:spLocks noGrp="1"/>
          </p:cNvSpPr>
          <p:nvPr>
            <p:ph type="body" sz="quarter" idx="1" hasCustomPrompt="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41" name="Shape 41"/>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hasCustomPrompt="1"/>
          </p:nvPr>
        </p:nvSpPr>
        <p:spPr>
          <a:prstGeom prst="rect">
            <a:avLst/>
          </a:prstGeom>
        </p:spPr>
        <p:txBody>
          <a:bodyPr/>
          <a:lstStyle/>
          <a:p>
            <a:r>
              <a:t>标题文本</a:t>
            </a:r>
          </a:p>
        </p:txBody>
      </p:sp>
      <p:sp>
        <p:nvSpPr>
          <p:cNvPr id="49" name="Shape 49"/>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Shape 56"/>
          <p:cNvSpPr>
            <a:spLocks noGrp="1"/>
          </p:cNvSpPr>
          <p:nvPr>
            <p:ph type="title" hasCustomPrompt="1"/>
          </p:nvPr>
        </p:nvSpPr>
        <p:spPr>
          <a:xfrm>
            <a:off x="0" y="0"/>
            <a:ext cx="24384000" cy="1805940"/>
          </a:xfrm>
          <a:prstGeom prst="rect">
            <a:avLst/>
          </a:prstGeom>
        </p:spPr>
        <p:txBody>
          <a:bodyPr/>
          <a:lstStyle/>
          <a:p>
            <a:r>
              <a:t>标题文本</a:t>
            </a:r>
          </a:p>
        </p:txBody>
      </p:sp>
      <p:sp>
        <p:nvSpPr>
          <p:cNvPr id="57" name="Shape 57"/>
          <p:cNvSpPr>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Shape 58"/>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238500"/>
            <a:ext cx="9525000" cy="9207500"/>
          </a:xfrm>
          <a:prstGeom prst="rect">
            <a:avLst/>
          </a:prstGeom>
        </p:spPr>
        <p:txBody>
          <a:bodyPr lIns="91439" tIns="45719" rIns="91439" bIns="45719" anchor="t">
            <a:noAutofit/>
          </a:bodyPr>
          <a:lstStyle/>
          <a:p/>
        </p:txBody>
      </p:sp>
      <p:sp>
        <p:nvSpPr>
          <p:cNvPr id="66" name="Shape 66"/>
          <p:cNvSpPr>
            <a:spLocks noGrp="1"/>
          </p:cNvSpPr>
          <p:nvPr>
            <p:ph type="title" hasCustomPrompt="1"/>
          </p:nvPr>
        </p:nvSpPr>
        <p:spPr>
          <a:prstGeom prst="rect">
            <a:avLst/>
          </a:prstGeom>
        </p:spPr>
        <p:txBody>
          <a:bodyPr/>
          <a:lstStyle/>
          <a:p>
            <a:r>
              <a:t>标题文本</a:t>
            </a:r>
          </a:p>
        </p:txBody>
      </p:sp>
      <p:sp>
        <p:nvSpPr>
          <p:cNvPr id="67" name="Shape 67"/>
          <p:cNvSpPr>
            <a:spLocks noGrp="1"/>
          </p:cNvSpPr>
          <p:nvPr>
            <p:ph type="body" sz="half" idx="1" hasCustomPrompt="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正文级别 1</a:t>
            </a:r>
          </a:p>
          <a:p>
            <a:pPr lvl="1"/>
            <a:r>
              <a:t>正文级别 2</a:t>
            </a:r>
          </a:p>
          <a:p>
            <a:pPr lvl="2"/>
            <a:r>
              <a:t>正文级别 3</a:t>
            </a:r>
          </a:p>
          <a:p>
            <a:pPr lvl="3"/>
            <a:r>
              <a:t>正文级别 4</a:t>
            </a:r>
          </a:p>
          <a:p>
            <a:pPr lvl="4"/>
            <a:r>
              <a:t>正文级别 5</a:t>
            </a:r>
          </a:p>
        </p:txBody>
      </p:sp>
      <p:sp>
        <p:nvSpPr>
          <p:cNvPr id="68" name="Shape 68"/>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Shape 75"/>
          <p:cNvSpPr>
            <a:spLocks noGrp="1"/>
          </p:cNvSpPr>
          <p:nvPr>
            <p:ph type="body" idx="1" hasCustomPrompt="1"/>
          </p:nvPr>
        </p:nvSpPr>
        <p:spPr>
          <a:xfrm>
            <a:off x="1689100" y="1778000"/>
            <a:ext cx="21005800" cy="101473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76" name="Shape 76"/>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p:txBody>
      </p:sp>
      <p:sp>
        <p:nvSpPr>
          <p:cNvPr id="84" name="Shape 84"/>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p:txBody>
      </p:sp>
      <p:sp>
        <p:nvSpPr>
          <p:cNvPr id="85" name="Shape 85"/>
          <p:cNvSpPr>
            <a:spLocks noGrp="1"/>
          </p:cNvSpPr>
          <p:nvPr>
            <p:ph type="pic" idx="15"/>
          </p:nvPr>
        </p:nvSpPr>
        <p:spPr>
          <a:xfrm>
            <a:off x="1206500" y="1130300"/>
            <a:ext cx="14173200" cy="11468100"/>
          </a:xfrm>
          <a:prstGeom prst="rect">
            <a:avLst/>
          </a:prstGeom>
        </p:spPr>
        <p:txBody>
          <a:bodyPr lIns="91439" tIns="45719" rIns="91439" bIns="45719" anchor="t">
            <a:noAutofit/>
          </a:bodyPr>
          <a:lstStyle/>
          <a:p/>
        </p:txBody>
      </p:sp>
      <p:sp>
        <p:nvSpPr>
          <p:cNvPr id="86" name="Shape 86"/>
          <p:cNvSpPr>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3" cstate="email"/>
          <a:stretch>
            <a:fillRect/>
          </a:stretch>
        </p:blipFill>
        <p:spPr>
          <a:xfrm>
            <a:off x="128196" y="184721"/>
            <a:ext cx="24133884" cy="12865799"/>
          </a:xfrm>
          <a:prstGeom prst="rect">
            <a:avLst/>
          </a:prstGeom>
        </p:spPr>
      </p:pic>
      <p:sp>
        <p:nvSpPr>
          <p:cNvPr id="2" name="Shape 2"/>
          <p:cNvSpPr>
            <a:spLocks noGrp="1"/>
          </p:cNvSpPr>
          <p:nvPr>
            <p:ph type="title"/>
          </p:nvPr>
        </p:nvSpPr>
        <p:spPr>
          <a:xfrm>
            <a:off x="0" y="0"/>
            <a:ext cx="24384000" cy="2171700"/>
          </a:xfrm>
          <a:prstGeom prst="rect">
            <a:avLst/>
          </a:prstGeom>
          <a:ln w="12700">
            <a:miter lim="400000"/>
          </a:ln>
        </p:spPr>
        <p:txBody>
          <a:bodyPr lIns="50800" tIns="50800" rIns="50800" bIns="50800" anchor="ctr">
            <a:normAutofit/>
          </a:bodyPr>
          <a:lstStyle/>
          <a:p>
            <a:r>
              <a:rPr dirty="0"/>
              <a:t>标题文本</a:t>
            </a:r>
            <a:endParaRPr dirty="0"/>
          </a:p>
        </p:txBody>
      </p:sp>
      <p:sp>
        <p:nvSpPr>
          <p:cNvPr id="3" name="Shape 3"/>
          <p:cNvSpPr>
            <a:spLocks noGrp="1"/>
          </p:cNvSpPr>
          <p:nvPr>
            <p:ph type="body" idx="1"/>
          </p:nvPr>
        </p:nvSpPr>
        <p:spPr>
          <a:xfrm>
            <a:off x="1689100" y="3238500"/>
            <a:ext cx="21005800" cy="92075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rPr/>
            </a:fld>
            <a:endParaRPr/>
          </a:p>
        </p:txBody>
      </p:sp>
      <p:sp>
        <p:nvSpPr>
          <p:cNvPr id="8" name="Rectangle 7"/>
          <p:cNvSpPr/>
          <p:nvPr userDrawn="1"/>
        </p:nvSpPr>
        <p:spPr>
          <a:xfrm>
            <a:off x="0" y="13081000"/>
            <a:ext cx="24384000" cy="665843"/>
          </a:xfrm>
          <a:prstGeom prst="rect">
            <a:avLst/>
          </a:prstGeom>
          <a:solidFill>
            <a:srgbClr val="00B05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defRPr sz="6000" b="1" i="0" u="none" strike="noStrike" cap="none" spc="0" baseline="0">
          <a:ln>
            <a:noFill/>
          </a:ln>
          <a:solidFill>
            <a:schemeClr val="accent1"/>
          </a:solidFill>
          <a:uFillTx/>
          <a:latin typeface="微软雅黑" panose="020B0503020204020204" charset="-122"/>
          <a:ea typeface="微软雅黑" panose="020B0503020204020204" charset="-122"/>
          <a:cs typeface="微软雅黑" panose="020B0503020204020204" charset="-122"/>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1.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image" Target="../media/image1.tiff"/></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p:nvPr/>
        </p:nvSpPr>
        <p:spPr>
          <a:xfrm>
            <a:off x="1" y="4219155"/>
            <a:ext cx="24384001" cy="1641475"/>
          </a:xfrm>
          <a:prstGeom prst="rect">
            <a:avLst/>
          </a:prstGeom>
          <a:noFill/>
          <a:ln w="12700">
            <a:miter lim="400000"/>
          </a:ln>
        </p:spPr>
        <p:txBody>
          <a:bodyPr wrap="square" lIns="50800" tIns="50800" rIns="50800" bIns="50800" anchor="ctr">
            <a:spAutoFit/>
          </a:bodyPr>
          <a:lstStyle>
            <a:lvl1pPr>
              <a:defRPr sz="8000">
                <a:solidFill>
                  <a:srgbClr val="FFFFFF"/>
                </a:solidFill>
                <a:latin typeface="Helvetica"/>
                <a:ea typeface="Helvetica"/>
                <a:cs typeface="Helvetica"/>
                <a:sym typeface="Helvetica"/>
              </a:defRPr>
            </a:lvl1pPr>
          </a:lstStyle>
          <a:p>
            <a:r>
              <a:rPr lang="zh-CN" altLang="en-US" sz="10000" b="1" dirty="0">
                <a:solidFill>
                  <a:schemeClr val="accent1"/>
                </a:solidFill>
                <a:latin typeface="微软雅黑" panose="020B0503020204020204" charset="-122"/>
                <a:ea typeface="微软雅黑" panose="020B0503020204020204" charset="-122"/>
                <a:cs typeface="微软雅黑" panose="020B0503020204020204" charset="-122"/>
              </a:rPr>
              <a:t>“步道乐跑”</a:t>
            </a:r>
            <a:r>
              <a:rPr lang="en-US" altLang="zh-CN" sz="10000" b="1" dirty="0">
                <a:solidFill>
                  <a:schemeClr val="accent1"/>
                </a:solidFill>
                <a:latin typeface="微软雅黑" panose="020B0503020204020204" charset="-122"/>
                <a:ea typeface="微软雅黑" panose="020B0503020204020204" charset="-122"/>
                <a:cs typeface="微软雅黑" panose="020B0503020204020204" charset="-122"/>
              </a:rPr>
              <a:t>app</a:t>
            </a:r>
            <a:r>
              <a:rPr lang="zh-CN" altLang="en-US" sz="10000" b="1" dirty="0">
                <a:solidFill>
                  <a:schemeClr val="accent1"/>
                </a:solidFill>
                <a:latin typeface="微软雅黑" panose="020B0503020204020204" charset="-122"/>
                <a:ea typeface="微软雅黑" panose="020B0503020204020204" charset="-122"/>
                <a:cs typeface="微软雅黑" panose="020B0503020204020204" charset="-122"/>
              </a:rPr>
              <a:t>使用</a:t>
            </a:r>
            <a:r>
              <a:rPr lang="zh-CN" altLang="en-US" sz="10000" b="1" dirty="0" smtClean="0">
                <a:solidFill>
                  <a:schemeClr val="accent1"/>
                </a:solidFill>
                <a:latin typeface="微软雅黑" panose="020B0503020204020204" charset="-122"/>
                <a:ea typeface="微软雅黑" panose="020B0503020204020204" charset="-122"/>
                <a:cs typeface="微软雅黑" panose="020B0503020204020204" charset="-122"/>
              </a:rPr>
              <a:t>手册</a:t>
            </a:r>
            <a:endParaRPr lang="zh-CN" altLang="en-US" sz="10000" b="1"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8" name="Shape 123"/>
          <p:cNvSpPr/>
          <p:nvPr/>
        </p:nvSpPr>
        <p:spPr>
          <a:xfrm>
            <a:off x="718457" y="5874903"/>
            <a:ext cx="24384001" cy="1025922"/>
          </a:xfrm>
          <a:prstGeom prst="rect">
            <a:avLst/>
          </a:prstGeom>
          <a:noFill/>
          <a:ln w="12700">
            <a:miter lim="400000"/>
          </a:ln>
        </p:spPr>
        <p:txBody>
          <a:bodyPr wrap="square" lIns="50800" tIns="50800" rIns="50800" bIns="50800" anchor="ctr">
            <a:spAutoFit/>
          </a:bodyPr>
          <a:lstStyle>
            <a:lvl1pPr algn="l" defTabSz="457200">
              <a:defRPr sz="3200">
                <a:solidFill>
                  <a:srgbClr val="FFFFFF"/>
                </a:solidFill>
                <a:latin typeface="PingFang SC Light"/>
                <a:ea typeface="PingFang SC Light"/>
                <a:cs typeface="PingFang SC Light"/>
                <a:sym typeface="PingFang SC Light"/>
              </a:defRPr>
            </a:lvl1pPr>
          </a:lstStyle>
          <a:p>
            <a:pPr algn="ctr"/>
            <a:endParaRPr sz="6000" dirty="0">
              <a:solidFill>
                <a:schemeClr val="tx2"/>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9042516" y="6534118"/>
            <a:ext cx="5232202"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50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校园智慧体育平台</a:t>
            </a:r>
            <a:endParaRPr kumimoji="0" lang="zh-CN" altLang="en-US" sz="50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2978150" y="2101850"/>
            <a:ext cx="4863465" cy="9512935"/>
          </a:xfrm>
          <a:prstGeom prst="rect">
            <a:avLst/>
          </a:prstGeom>
        </p:spPr>
      </p:pic>
      <p:sp>
        <p:nvSpPr>
          <p:cNvPr id="6" name="标题 1"/>
          <p:cNvSpPr>
            <a:spLocks noGrp="1"/>
          </p:cNvSpPr>
          <p:nvPr>
            <p:ph type="title"/>
          </p:nvPr>
        </p:nvSpPr>
        <p:spPr>
          <a:xfrm>
            <a:off x="0" y="0"/>
            <a:ext cx="24384000" cy="1653573"/>
          </a:xfrm>
        </p:spPr>
        <p:txBody>
          <a:bodyPr>
            <a:normAutofit/>
          </a:bodyPr>
          <a:p>
            <a:r>
              <a:rPr lang="zh-CN" altLang="en-US" kern="1200" dirty="0" smtClean="0">
                <a:latin typeface="Arial" panose="020B0604020202020204" pitchFamily="34" charset="0"/>
                <a:ea typeface="微软雅黑" panose="020B0503020204020204" charset="-122"/>
                <a:cs typeface="+mn-ea"/>
              </a:rPr>
              <a:t>跑步成绩查询及免跑申请</a:t>
            </a:r>
            <a:endParaRPr lang="zh-CN" altLang="en-US" kern="1200" dirty="0">
              <a:latin typeface="Arial" panose="020B0604020202020204" pitchFamily="34" charset="0"/>
              <a:ea typeface="微软雅黑" panose="020B0503020204020204" charset="-122"/>
              <a:cs typeface="+mn-ea"/>
            </a:endParaRPr>
          </a:p>
        </p:txBody>
      </p:sp>
      <p:pic>
        <p:nvPicPr>
          <p:cNvPr id="7" name="图片 6"/>
          <p:cNvPicPr>
            <a:picLocks noChangeAspect="1"/>
          </p:cNvPicPr>
          <p:nvPr/>
        </p:nvPicPr>
        <p:blipFill>
          <a:blip r:embed="rId2"/>
          <a:stretch>
            <a:fillRect/>
          </a:stretch>
        </p:blipFill>
        <p:spPr>
          <a:xfrm>
            <a:off x="9090660" y="2101850"/>
            <a:ext cx="4895850" cy="9434830"/>
          </a:xfrm>
          <a:prstGeom prst="rect">
            <a:avLst/>
          </a:prstGeom>
        </p:spPr>
      </p:pic>
      <p:pic>
        <p:nvPicPr>
          <p:cNvPr id="8" name="图片 7"/>
          <p:cNvPicPr>
            <a:picLocks noChangeAspect="1"/>
          </p:cNvPicPr>
          <p:nvPr/>
        </p:nvPicPr>
        <p:blipFill>
          <a:blip r:embed="rId3"/>
          <a:stretch>
            <a:fillRect/>
          </a:stretch>
        </p:blipFill>
        <p:spPr>
          <a:xfrm>
            <a:off x="15234920" y="2126615"/>
            <a:ext cx="5553075" cy="93853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其他常见问题</a:t>
            </a:r>
            <a:endParaRPr lang="zh-CN" altLang="en-US" kern="1200" dirty="0">
              <a:latin typeface="Arial" panose="020B0604020202020204" pitchFamily="34" charset="0"/>
              <a:ea typeface="微软雅黑" panose="020B0503020204020204" charset="-122"/>
              <a:cs typeface="+mn-ea"/>
            </a:endParaRPr>
          </a:p>
        </p:txBody>
      </p:sp>
      <p:pic>
        <p:nvPicPr>
          <p:cNvPr id="2" name="图片 1" descr="常见问题"/>
          <p:cNvPicPr>
            <a:picLocks noChangeAspect="1"/>
          </p:cNvPicPr>
          <p:nvPr/>
        </p:nvPicPr>
        <p:blipFill>
          <a:blip r:embed="rId1" cstate="email"/>
          <a:stretch>
            <a:fillRect/>
          </a:stretch>
        </p:blipFill>
        <p:spPr>
          <a:xfrm>
            <a:off x="2251710" y="2517775"/>
            <a:ext cx="5471160" cy="9731375"/>
          </a:xfrm>
          <a:prstGeom prst="rect">
            <a:avLst/>
          </a:prstGeom>
        </p:spPr>
      </p:pic>
      <p:sp>
        <p:nvSpPr>
          <p:cNvPr id="3" name="文本框 2"/>
          <p:cNvSpPr txBox="1"/>
          <p:nvPr/>
        </p:nvSpPr>
        <p:spPr>
          <a:xfrm>
            <a:off x="8336915" y="3225800"/>
            <a:ext cx="14205585" cy="91503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一.如何进行学生认证？</a:t>
            </a: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在app“我的”界面，点击“去认证”，提交学号等资料等待审核即可，认证通过后，在“我的”界面会有“已认证”标志。</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二.学生认证信息错误怎么办？</a:t>
            </a: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学生认证信息错误可能影响你的最终体育成绩哦！可以进入“我的”——“在线客服”，发送学生身份证明材料，如学生证照片等，联系乐跑君帮你解决哦！</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三.跑步有效，要满足什么条件？</a:t>
            </a: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已认证学生身份的用户，跑步才会跟课外成绩关联，且必须满足学校设置的规则，可以在跑步界面点击右上角的问号查看学校的乐跑规则。</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一般情况下，跑步的里程达标、配速达标且跑步时经过分配的打卡点并自动打卡成功才会计算为有效成绩。</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四.每天可关联几次有效成绩？</a:t>
            </a: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每天有效次数上限由学校设定，为保证持续锻炼，一般会设置为1到2次。超过上限之后，仍可使用app跑步并参与运动排名，但不会关联成绩。</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err="1">
                <a:ln>
                  <a:noFill/>
                </a:ln>
                <a:solidFill>
                  <a:srgbClr val="000000"/>
                </a:solidFill>
                <a:effectLst/>
                <a:uFillTx/>
                <a:latin typeface="宋体" panose="02010600030101010101" pitchFamily="2" charset="-122"/>
                <a:ea typeface="宋体" panose="02010600030101010101" pitchFamily="2" charset="-122"/>
                <a:cs typeface="+mn-cs"/>
                <a:sym typeface="Helvetica Light"/>
              </a:rPr>
              <a:t>如有其它疑问或反馈，可进入“我的</a:t>
            </a: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r>
              <a:rPr kumimoji="0" lang="en-US" altLang="zh-CN" sz="2800" b="0" i="0" u="none" strike="noStrike" cap="none" spc="0" normalizeH="0" baseline="0" dirty="0" err="1">
                <a:ln>
                  <a:noFill/>
                </a:ln>
                <a:solidFill>
                  <a:srgbClr val="000000"/>
                </a:solidFill>
                <a:effectLst/>
                <a:uFillTx/>
                <a:latin typeface="宋体" panose="02010600030101010101" pitchFamily="2" charset="-122"/>
                <a:ea typeface="宋体" panose="02010600030101010101" pitchFamily="2" charset="-122"/>
                <a:cs typeface="+mn-cs"/>
                <a:sym typeface="Helvetica Light"/>
              </a:rPr>
              <a:t>在线客服”联系乐跑君帮你解决哦</a:t>
            </a:r>
            <a:r>
              <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endParaRPr kumimoji="0" lang="en-US" altLang="zh-CN"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p:txBody>
      </p:sp>
      <p:sp>
        <p:nvSpPr>
          <p:cNvPr id="6" name="文本框 5"/>
          <p:cNvSpPr txBox="1"/>
          <p:nvPr/>
        </p:nvSpPr>
        <p:spPr>
          <a:xfrm>
            <a:off x="8336915" y="2339991"/>
            <a:ext cx="1742439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6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在</a:t>
            </a:r>
            <a:r>
              <a:rPr kumimoji="0" lang="en-US" altLang="zh-CN" sz="36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“我的”界面有常见问题的汇总，同学们可以随时查看</a:t>
            </a:r>
            <a:endParaRPr kumimoji="0" lang="zh-CN" altLang="en-US" sz="36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805815" y="332105"/>
            <a:ext cx="22394545" cy="1653540"/>
          </a:xfrm>
        </p:spPr>
        <p:txBody>
          <a:bodyPr>
            <a:normAutofit/>
          </a:bodyPr>
          <a:lstStyle/>
          <a:p>
            <a:pPr algn="ctr"/>
            <a:r>
              <a:rPr lang="zh-CN" altLang="en-US" kern="1200" dirty="0" smtClean="0">
                <a:latin typeface="Arial" panose="020B0604020202020204" pitchFamily="34" charset="0"/>
                <a:ea typeface="微软雅黑" panose="020B0503020204020204" charset="-122"/>
                <a:cs typeface="+mn-ea"/>
              </a:rPr>
              <a:t>意见反馈</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10342880" y="3429636"/>
            <a:ext cx="8834755" cy="582612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lang="zh-CN" altLang="en-US" sz="2800" dirty="0" smtClean="0">
                <a:latin typeface="宋体" panose="02010600030101010101" pitchFamily="2" charset="-122"/>
                <a:ea typeface="宋体" panose="02010600030101010101" pitchFamily="2" charset="-122"/>
                <a:sym typeface="Helvetica Light"/>
              </a:rPr>
              <a:t>同学们在使用中遇到问题，</a:t>
            </a:r>
            <a:r>
              <a:rPr lang="zh-CN" altLang="en-US" sz="2800" dirty="0" smtClean="0">
                <a:latin typeface="宋体" panose="02010600030101010101" pitchFamily="2" charset="-122"/>
                <a:ea typeface="宋体" panose="02010600030101010101" pitchFamily="2" charset="-122"/>
                <a:sym typeface="Helvetica Light"/>
              </a:rPr>
              <a:t>可以随时在app</a:t>
            </a:r>
            <a:r>
              <a:rPr lang="zh-CN" altLang="en-US" sz="2800" b="1" dirty="0" smtClean="0">
                <a:latin typeface="宋体" panose="02010600030101010101" pitchFamily="2" charset="-122"/>
                <a:ea typeface="宋体" panose="02010600030101010101" pitchFamily="2" charset="-122"/>
                <a:sym typeface="Helvetica Light"/>
              </a:rPr>
              <a:t>反馈留言</a:t>
            </a:r>
            <a:r>
              <a:rPr lang="zh-CN" altLang="en-US" sz="2800" dirty="0" smtClean="0">
                <a:latin typeface="宋体" panose="02010600030101010101" pitchFamily="2" charset="-122"/>
                <a:ea typeface="宋体" panose="02010600030101010101" pitchFamily="2" charset="-122"/>
                <a:sym typeface="Helvetica Light"/>
              </a:rPr>
              <a:t>或通过在</a:t>
            </a:r>
            <a:r>
              <a:rPr lang="en-US" altLang="zh-CN" sz="2800" dirty="0" smtClean="0">
                <a:latin typeface="宋体" panose="02010600030101010101" pitchFamily="2" charset="-122"/>
                <a:ea typeface="宋体" panose="02010600030101010101" pitchFamily="2" charset="-122"/>
                <a:sym typeface="Helvetica Light"/>
              </a:rPr>
              <a:t>app</a:t>
            </a:r>
            <a:r>
              <a:rPr lang="zh-CN" altLang="en-US" sz="2800" b="1" dirty="0" smtClean="0">
                <a:latin typeface="宋体" panose="02010600030101010101" pitchFamily="2" charset="-122"/>
                <a:ea typeface="宋体" panose="02010600030101010101" pitchFamily="2" charset="-122"/>
                <a:sym typeface="Helvetica Light"/>
              </a:rPr>
              <a:t>在线申诉</a:t>
            </a:r>
            <a:r>
              <a:rPr lang="zh-CN" altLang="en-US" sz="2800" dirty="0" smtClean="0">
                <a:latin typeface="宋体" panose="02010600030101010101" pitchFamily="2" charset="-122"/>
                <a:ea typeface="宋体" panose="02010600030101010101" pitchFamily="2" charset="-122"/>
                <a:sym typeface="Helvetica Light"/>
              </a:rPr>
              <a:t>进行反馈问题</a:t>
            </a:r>
            <a:r>
              <a:rPr lang="zh-CN" altLang="en-US" sz="2800" dirty="0" smtClean="0">
                <a:latin typeface="宋体" panose="02010600030101010101" pitchFamily="2" charset="-122"/>
                <a:ea typeface="宋体" panose="02010600030101010101" pitchFamily="2" charset="-122"/>
                <a:sym typeface="Helvetica Light"/>
              </a:rPr>
              <a:t>，我们</a:t>
            </a:r>
            <a:r>
              <a:rPr lang="zh-CN" altLang="en-US" sz="2800" dirty="0">
                <a:latin typeface="宋体" panose="02010600030101010101" pitchFamily="2" charset="-122"/>
                <a:ea typeface="宋体" panose="02010600030101010101" pitchFamily="2" charset="-122"/>
                <a:sym typeface="Helvetica Light"/>
              </a:rPr>
              <a:t>会第一时间与您联系并帮助您解决问题。</a:t>
            </a:r>
            <a:r>
              <a:rPr kumimoji="0" lang="zh-CN" altLang="en-US" sz="280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也可通过下列方式与我们进行联系哦！</a:t>
            </a:r>
            <a:endParaRPr kumimoji="0" lang="zh-CN" altLang="en-US" sz="280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客服电话：027-59308374，027-58900361，207-58900362</a:t>
            </a: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微信公众号：步道乐跑</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app</a:t>
            </a:r>
            <a:r>
              <a:rPr kumimoji="0" lang="zh-CN" altLang="en-US"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申诉：我的</a:t>
            </a:r>
            <a:r>
              <a:rPr kumimoji="0" lang="en-US" altLang="zh-CN"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a:t>
            </a:r>
            <a:r>
              <a:rPr kumimoji="0" lang="zh-CN" altLang="en-US"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帮助与反馈</a:t>
            </a:r>
            <a:r>
              <a:rPr kumimoji="0" lang="en-US" altLang="zh-CN"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a:t>
            </a:r>
            <a:r>
              <a:rPr kumimoji="0" lang="zh-CN" altLang="en-US"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rPr>
              <a:t>在线申诉</a:t>
            </a:r>
            <a:endParaRPr kumimoji="0" lang="zh-CN" altLang="en-US" sz="3600" b="1" i="0" u="none" strike="noStrike" cap="none" spc="0" normalizeH="0" baseline="0" dirty="0">
              <a:ln>
                <a:noFill/>
              </a:ln>
              <a:solidFill>
                <a:srgbClr val="FF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endPar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rPr>
              <a:t>客服邮箱</a:t>
            </a:r>
            <a:r>
              <a:rPr kumimoji="0" lang="zh-CN" altLang="en-US" sz="2800" b="1" i="0" u="none" strike="noStrike" cap="none" spc="0" normalizeH="0" baseline="0" dirty="0" smtClean="0">
                <a:ln>
                  <a:noFill/>
                </a:ln>
                <a:solidFill>
                  <a:srgbClr val="000000"/>
                </a:solidFill>
                <a:effectLst/>
                <a:uFillTx/>
                <a:latin typeface="宋体" panose="02010600030101010101" pitchFamily="2" charset="-122"/>
                <a:ea typeface="宋体" panose="02010600030101010101" pitchFamily="2" charset="-122"/>
                <a:cs typeface="+mn-cs"/>
                <a:sym typeface="Helvetica Light"/>
              </a:rPr>
              <a:t>：</a:t>
            </a:r>
            <a:r>
              <a:rPr kumimoji="0" lang="en-US" altLang="zh-CN" sz="2800" b="1" i="0" u="none" strike="noStrike" cap="none" spc="0" normalizeH="0" baseline="0" dirty="0" smtClean="0">
                <a:ln>
                  <a:noFill/>
                </a:ln>
                <a:solidFill>
                  <a:srgbClr val="000000"/>
                </a:solidFill>
                <a:effectLst/>
                <a:uFillTx/>
                <a:latin typeface="宋体" panose="02010600030101010101" pitchFamily="2" charset="-122"/>
                <a:ea typeface="宋体" panose="02010600030101010101" pitchFamily="2" charset="-122"/>
                <a:cs typeface="+mn-cs"/>
                <a:sym typeface="Helvetica Light"/>
              </a:rPr>
              <a:t>info</a:t>
            </a:r>
            <a:r>
              <a:rPr kumimoji="0" lang="zh-CN" altLang="en-US" sz="2800" b="0" i="0" u="none" strike="noStrike" cap="none" spc="0" normalizeH="0" baseline="0" dirty="0" smtClean="0">
                <a:ln>
                  <a:noFill/>
                </a:ln>
                <a:solidFill>
                  <a:srgbClr val="000000"/>
                </a:solidFill>
                <a:effectLst/>
                <a:uFillTx/>
                <a:latin typeface="宋体" panose="02010600030101010101" pitchFamily="2" charset="-122"/>
                <a:ea typeface="宋体" panose="02010600030101010101" pitchFamily="2" charset="-122"/>
                <a:cs typeface="+mn-cs"/>
                <a:sym typeface="Helvetica Light"/>
              </a:rPr>
              <a:t>@lptiyu.com</a:t>
            </a:r>
            <a:endParaRPr kumimoji="0" lang="zh-CN" altLang="en-US" sz="28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mn-cs"/>
              <a:sym typeface="Helvetica Light"/>
            </a:endParaRPr>
          </a:p>
        </p:txBody>
      </p:sp>
      <p:pic>
        <p:nvPicPr>
          <p:cNvPr id="7" name="图片 6"/>
          <p:cNvPicPr>
            <a:picLocks noChangeAspect="1"/>
          </p:cNvPicPr>
          <p:nvPr/>
        </p:nvPicPr>
        <p:blipFill>
          <a:blip r:embed="rId1"/>
          <a:stretch>
            <a:fillRect/>
          </a:stretch>
        </p:blipFill>
        <p:spPr>
          <a:xfrm>
            <a:off x="18579465" y="7725773"/>
            <a:ext cx="3048000" cy="2959100"/>
          </a:xfrm>
          <a:prstGeom prst="rect">
            <a:avLst/>
          </a:prstGeom>
        </p:spPr>
      </p:pic>
      <p:pic>
        <p:nvPicPr>
          <p:cNvPr id="2" name="图片 1"/>
          <p:cNvPicPr>
            <a:picLocks noChangeAspect="1"/>
          </p:cNvPicPr>
          <p:nvPr/>
        </p:nvPicPr>
        <p:blipFill>
          <a:blip r:embed="rId2"/>
          <a:stretch>
            <a:fillRect/>
          </a:stretch>
        </p:blipFill>
        <p:spPr>
          <a:xfrm>
            <a:off x="3815715" y="2183130"/>
            <a:ext cx="4888865" cy="8729345"/>
          </a:xfrm>
          <a:prstGeom prst="rect">
            <a:avLst/>
          </a:prstGeom>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7112000" y="5189856"/>
            <a:ext cx="10160000" cy="13322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8000" b="1"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谢谢！</a:t>
            </a:r>
            <a:endParaRPr kumimoji="0" lang="zh-CN" altLang="en-US" sz="8000" b="1"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8325" y="38797"/>
            <a:ext cx="24384000" cy="1815404"/>
          </a:xfrm>
          <a:prstGeom prst="rect">
            <a:avLst/>
          </a:prstGeom>
          <a:ln w="12700">
            <a:miter lim="400000"/>
          </a:ln>
        </p:spPr>
        <p:txBody>
          <a:bodyPr lIns="50800" tIns="50800" rIns="50800" bIns="50800" anchor="ctr">
            <a:normAutofit/>
          </a:bodyPr>
          <a:lstStyle>
            <a:lvl1pPr marL="0" marR="0" indent="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a:lstStyle>
          <a:p>
            <a:pPr hangingPunct="1"/>
            <a:r>
              <a:rPr lang="en-US" altLang="zh-CN" sz="6000" b="1" kern="1200" dirty="0" smtClean="0">
                <a:solidFill>
                  <a:schemeClr val="accent1"/>
                </a:solidFill>
                <a:latin typeface="Arial" panose="020B0604020202020204" pitchFamily="34" charset="0"/>
                <a:ea typeface="微软雅黑" panose="020B0503020204020204" charset="-122"/>
                <a:cs typeface="+mn-ea"/>
              </a:rPr>
              <a:t>app</a:t>
            </a:r>
            <a:r>
              <a:rPr lang="zh-CN" altLang="en-US" sz="6000" b="1" kern="1200" dirty="0" smtClean="0">
                <a:solidFill>
                  <a:schemeClr val="accent1"/>
                </a:solidFill>
                <a:latin typeface="Arial" panose="020B0604020202020204" pitchFamily="34" charset="0"/>
                <a:ea typeface="微软雅黑" panose="020B0503020204020204" charset="-122"/>
                <a:cs typeface="+mn-ea"/>
              </a:rPr>
              <a:t>下载方式</a:t>
            </a:r>
            <a:endParaRPr lang="zh-CN" altLang="en-US" sz="6000" b="1" kern="1200" dirty="0">
              <a:solidFill>
                <a:schemeClr val="accent1"/>
              </a:solidFill>
              <a:latin typeface="Arial" panose="020B0604020202020204" pitchFamily="34" charset="0"/>
              <a:ea typeface="微软雅黑" panose="020B0503020204020204" charset="-122"/>
              <a:cs typeface="+mn-ea"/>
            </a:endParaRPr>
          </a:p>
        </p:txBody>
      </p:sp>
      <p:sp>
        <p:nvSpPr>
          <p:cNvPr id="6" name="Text Placeholder 2"/>
          <p:cNvSpPr txBox="1"/>
          <p:nvPr/>
        </p:nvSpPr>
        <p:spPr>
          <a:xfrm>
            <a:off x="4945295" y="2209803"/>
            <a:ext cx="20291420" cy="9274627"/>
          </a:xfrm>
          <a:prstGeom prst="rect">
            <a:avLst/>
          </a:prstGeom>
          <a:ln w="12700">
            <a:miter lim="400000"/>
          </a:ln>
        </p:spPr>
        <p:txBody>
          <a:bodyPr lIns="50800" tIns="50800" rIns="50800" bIns="50800" anchor="t">
            <a:normAutofit/>
          </a:bodyPr>
          <a:lst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a:lstStyle>
          <a:p>
            <a:pPr marL="0" indent="0" hangingPunct="1">
              <a:lnSpc>
                <a:spcPct val="150000"/>
              </a:lnSpc>
              <a:spcBef>
                <a:spcPts val="2300"/>
              </a:spcBef>
              <a:buFontTx/>
              <a:buNone/>
            </a:pPr>
            <a:r>
              <a:rPr lang="zh-CN" altLang="en-US" sz="4800" b="1" dirty="0">
                <a:solidFill>
                  <a:schemeClr val="tx1"/>
                </a:solidFill>
                <a:latin typeface="微软雅黑" panose="020B0503020204020204" charset="-122"/>
                <a:ea typeface="微软雅黑" panose="020B0503020204020204" charset="-122"/>
                <a:cs typeface="微软雅黑" panose="020B0503020204020204" charset="-122"/>
              </a:rPr>
              <a:t>推荐下载方式：</a:t>
            </a:r>
            <a:endParaRPr lang="zh-CN" altLang="en-US" sz="4800" b="1" dirty="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a:lnSpc>
                <a:spcPct val="150000"/>
              </a:lnSpc>
              <a:spcBef>
                <a:spcPts val="0"/>
              </a:spcBef>
              <a:buSzTx/>
              <a:buNone/>
            </a:pPr>
            <a:r>
              <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rPr>
              <a:t>通过微信</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公众号“步道乐跑</a:t>
            </a:r>
            <a:r>
              <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rPr>
              <a:t>”点击菜单</a:t>
            </a:r>
            <a:endPar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a:lnSpc>
                <a:spcPct val="150000"/>
              </a:lnSpc>
              <a:spcBef>
                <a:spcPts val="0"/>
              </a:spcBef>
              <a:buSzTx/>
              <a:buNone/>
            </a:pPr>
            <a:r>
              <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rPr>
              <a:t>“</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APP</a:t>
            </a:r>
            <a:r>
              <a:rPr lang="zh-CN" altLang="en-US" sz="3600" dirty="0">
                <a:solidFill>
                  <a:schemeClr val="tx1"/>
                </a:solidFill>
                <a:latin typeface="微软雅黑" panose="020B0503020204020204" charset="-122"/>
                <a:ea typeface="微软雅黑" panose="020B0503020204020204" charset="-122"/>
                <a:cs typeface="微软雅黑" panose="020B0503020204020204" charset="-122"/>
              </a:rPr>
              <a:t>下载”根据提示进行下载</a:t>
            </a:r>
            <a:r>
              <a:rPr lang="en-US" altLang="zh-CN" sz="3600" dirty="0">
                <a:solidFill>
                  <a:schemeClr val="tx1"/>
                </a:solidFill>
                <a:latin typeface="微软雅黑" panose="020B0503020204020204" charset="-122"/>
                <a:ea typeface="微软雅黑" panose="020B0503020204020204" charset="-122"/>
                <a:cs typeface="微软雅黑" panose="020B0503020204020204" charset="-122"/>
              </a:rPr>
              <a:t>APP</a:t>
            </a:r>
            <a:r>
              <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3600" dirty="0" smtClean="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a:lnSpc>
                <a:spcPct val="150000"/>
              </a:lnSpc>
              <a:spcBef>
                <a:spcPts val="0"/>
              </a:spcBef>
              <a:buSzTx/>
              <a:buNone/>
            </a:pPr>
            <a:r>
              <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r>
              <a:rPr lang="en-US" altLang="zh-CN"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android</a:t>
            </a:r>
            <a:r>
              <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用户会跳转到应用宝界面，点击“普通下载”</a:t>
            </a:r>
            <a:endPar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marL="0" indent="0" defTabSz="584200">
              <a:lnSpc>
                <a:spcPct val="150000"/>
              </a:lnSpc>
              <a:spcBef>
                <a:spcPts val="0"/>
              </a:spcBef>
              <a:buSzTx/>
              <a:buNone/>
            </a:pPr>
            <a:r>
              <a:rPr lang="zh-CN" altLang="en-US"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可以避免下载应用市场</a:t>
            </a:r>
            <a:r>
              <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endPar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marL="0" indent="0" defTabSz="584200">
              <a:lnSpc>
                <a:spcPct val="150000"/>
              </a:lnSpc>
              <a:spcBef>
                <a:spcPts val="0"/>
              </a:spcBef>
              <a:buSzTx/>
              <a:buNone/>
            </a:pPr>
            <a:endParaRPr lang="zh-CN" altLang="en-US" sz="28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marL="0" indent="0" hangingPunct="1">
              <a:lnSpc>
                <a:spcPct val="150000"/>
              </a:lnSpc>
              <a:spcBef>
                <a:spcPts val="2300"/>
              </a:spcBef>
              <a:buFontTx/>
              <a:buNone/>
            </a:pPr>
            <a:r>
              <a:rPr lang="zh-CN" altLang="en-US" sz="48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其它下载方式：</a:t>
            </a:r>
            <a:endParaRPr lang="zh-CN" altLang="en-US" sz="4800" b="1" dirty="0" smtClean="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hangingPunct="0">
              <a:lnSpc>
                <a:spcPct val="150000"/>
              </a:lnSpc>
              <a:spcBef>
                <a:spcPts val="0"/>
              </a:spcBef>
              <a:buSzTx/>
              <a:buFontTx/>
              <a:buNone/>
            </a:pP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苹果（</a:t>
            </a:r>
            <a:r>
              <a:rPr lang="en-US" altLang="zh-CN" sz="2800" dirty="0" err="1" smtClean="0">
                <a:solidFill>
                  <a:schemeClr val="tx1"/>
                </a:solidFill>
                <a:latin typeface="微软雅黑" panose="020B0503020204020204" charset="-122"/>
                <a:ea typeface="微软雅黑" panose="020B0503020204020204" charset="-122"/>
                <a:cs typeface="微软雅黑" panose="020B0503020204020204" charset="-122"/>
                <a:sym typeface="+mn-ea"/>
              </a:rPr>
              <a:t>ios</a:t>
            </a: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）版在</a:t>
            </a:r>
            <a:r>
              <a:rPr lang="en-US" altLang="zh-CN"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app</a:t>
            </a: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 </a:t>
            </a:r>
            <a:r>
              <a:rPr lang="en-US" altLang="zh-CN"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store</a:t>
            </a: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搜索“步道乐跑”下载；</a:t>
            </a:r>
            <a:endPar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hangingPunct="0">
              <a:lnSpc>
                <a:spcPct val="150000"/>
              </a:lnSpc>
              <a:spcBef>
                <a:spcPts val="0"/>
              </a:spcBef>
              <a:buSzTx/>
              <a:buFontTx/>
              <a:buNone/>
            </a:pP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安卓（</a:t>
            </a:r>
            <a:r>
              <a:rPr lang="en-US" altLang="zh-CN"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android</a:t>
            </a: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）版可在腾讯宝等各大应用市场搜索“步道乐跑”下载。</a:t>
            </a:r>
            <a:endPar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endParaRPr>
          </a:p>
          <a:p>
            <a:pPr marL="0" indent="0" defTabSz="584200" hangingPunct="0">
              <a:lnSpc>
                <a:spcPct val="150000"/>
              </a:lnSpc>
              <a:spcBef>
                <a:spcPts val="0"/>
              </a:spcBef>
              <a:buSzTx/>
              <a:buFontTx/>
              <a:buNone/>
            </a:pP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（百度搜索请认准</a:t>
            </a:r>
            <a:r>
              <a:rPr lang="en-US" altLang="zh-CN" sz="2800" dirty="0" err="1" smtClean="0">
                <a:solidFill>
                  <a:schemeClr val="tx1"/>
                </a:solidFill>
                <a:latin typeface="微软雅黑" panose="020B0503020204020204" charset="-122"/>
                <a:ea typeface="微软雅黑" panose="020B0503020204020204" charset="-122"/>
                <a:cs typeface="微软雅黑" panose="020B0503020204020204" charset="-122"/>
                <a:sym typeface="+mn-ea"/>
              </a:rPr>
              <a:t>lptiyu.com</a:t>
            </a:r>
            <a:r>
              <a:rPr lang="en-US" altLang="zh-CN"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800" dirty="0" smtClean="0">
                <a:solidFill>
                  <a:schemeClr val="tx1"/>
                </a:solidFill>
                <a:latin typeface="微软雅黑" panose="020B0503020204020204" charset="-122"/>
                <a:ea typeface="微软雅黑" panose="020B0503020204020204" charset="-122"/>
                <a:cs typeface="微软雅黑" panose="020B0503020204020204" charset="-122"/>
                <a:sym typeface="+mn-ea"/>
              </a:rPr>
              <a:t>避免下载到过早版本导致无法使用）</a:t>
            </a:r>
            <a:endParaRPr lang="zh-CN" altLang="en-US" sz="28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a:p>
            <a:pPr marL="0" indent="0" hangingPunct="1">
              <a:spcBef>
                <a:spcPts val="2300"/>
              </a:spcBef>
              <a:buFontTx/>
              <a:buNone/>
            </a:pPr>
            <a:endParaRPr lang="en-US" altLang="zh-CN" sz="4000" dirty="0" smtClean="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1"/>
          <a:stretch>
            <a:fillRect/>
          </a:stretch>
        </p:blipFill>
        <p:spPr>
          <a:xfrm>
            <a:off x="14927175" y="2729683"/>
            <a:ext cx="4196374" cy="4073980"/>
          </a:xfrm>
          <a:prstGeom prst="rect">
            <a:avLst/>
          </a:prstGeom>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注册登录</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2803070" y="2349185"/>
            <a:ext cx="20149459"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zh-CN"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登录即注册，</a:t>
            </a:r>
            <a:r>
              <a:rPr kumimoji="0" lang="zh-CN" altLang="en-US"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需要登录之后才能正常使用，</a:t>
            </a:r>
            <a:r>
              <a:rPr lang="zh-CN" altLang="en-US" sz="3600" dirty="0" smtClean="0">
                <a:latin typeface="微软雅黑" panose="020B0503020204020204" charset="-122"/>
                <a:ea typeface="微软雅黑" panose="020B0503020204020204" charset="-122"/>
                <a:cs typeface="微软雅黑" panose="020B0503020204020204" charset="-122"/>
                <a:sym typeface="Helvetica Light"/>
              </a:rPr>
              <a:t>支持通过绑定</a:t>
            </a:r>
            <a:r>
              <a:rPr lang="en-US" altLang="zh-CN" sz="3600" dirty="0" smtClean="0">
                <a:latin typeface="微软雅黑" panose="020B0503020204020204" charset="-122"/>
                <a:ea typeface="微软雅黑" panose="020B0503020204020204" charset="-122"/>
                <a:cs typeface="微软雅黑" panose="020B0503020204020204" charset="-122"/>
                <a:sym typeface="Helvetica Light"/>
              </a:rPr>
              <a:t>QQ</a:t>
            </a:r>
            <a:r>
              <a:rPr lang="zh-CN" altLang="en-US" sz="3600" dirty="0" smtClean="0">
                <a:latin typeface="微软雅黑" panose="020B0503020204020204" charset="-122"/>
                <a:ea typeface="微软雅黑" panose="020B0503020204020204" charset="-122"/>
                <a:cs typeface="微软雅黑" panose="020B0503020204020204" charset="-122"/>
                <a:sym typeface="Helvetica Light"/>
              </a:rPr>
              <a:t>或微信号方式登录。</a:t>
            </a:r>
            <a:endPar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9" name="图片 8"/>
          <p:cNvPicPr>
            <a:picLocks noChangeAspect="1"/>
          </p:cNvPicPr>
          <p:nvPr>
            <p:custDataLst>
              <p:tags r:id="rId2"/>
            </p:custDataLst>
          </p:nvPr>
        </p:nvPicPr>
        <p:blipFill>
          <a:blip r:embed="rId1"/>
          <a:stretch>
            <a:fillRect/>
          </a:stretch>
        </p:blipFill>
        <p:spPr>
          <a:xfrm>
            <a:off x="3836670" y="3388995"/>
            <a:ext cx="4817110" cy="8300720"/>
          </a:xfrm>
          <a:prstGeom prst="rect">
            <a:avLst/>
          </a:prstGeom>
        </p:spPr>
      </p:pic>
      <p:cxnSp>
        <p:nvCxnSpPr>
          <p:cNvPr id="10" name="直线箭头连接符 9"/>
          <p:cNvCxnSpPr/>
          <p:nvPr/>
        </p:nvCxnSpPr>
        <p:spPr>
          <a:xfrm flipH="1" flipV="1">
            <a:off x="9192260" y="9097010"/>
            <a:ext cx="3045460" cy="11772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3" name="文本框 12"/>
          <p:cNvSpPr txBox="1"/>
          <p:nvPr/>
        </p:nvSpPr>
        <p:spPr>
          <a:xfrm rot="1320000">
            <a:off x="9173210" y="8230235"/>
            <a:ext cx="2944495" cy="47053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ctr" defTabSz="825500"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微信、</a:t>
            </a:r>
            <a:r>
              <a:rPr kumimoji="0" lang="en-US" altLang="zh-CN"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QQ</a:t>
            </a:r>
            <a:r>
              <a:rPr kumimoji="0" lang="zh-CN" altLang="en-US"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登录</a:t>
            </a:r>
            <a:endParaRPr kumimoji="0" lang="zh-CN" altLang="en-US"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2" name="图片 1"/>
          <p:cNvPicPr>
            <a:picLocks noChangeAspect="1"/>
          </p:cNvPicPr>
          <p:nvPr>
            <p:custDataLst>
              <p:tags r:id="rId3"/>
            </p:custDataLst>
          </p:nvPr>
        </p:nvPicPr>
        <p:blipFill>
          <a:blip r:embed="rId4"/>
          <a:stretch>
            <a:fillRect/>
          </a:stretch>
        </p:blipFill>
        <p:spPr>
          <a:xfrm>
            <a:off x="14184630" y="3388995"/>
            <a:ext cx="4423410" cy="8808085"/>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身份认证</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3726180" y="1908810"/>
            <a:ext cx="16931640"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登录之后，需要进行学生身份认证后，</a:t>
            </a:r>
            <a:r>
              <a:rPr kumimoji="0" lang="en-US" altLang="zh-CN"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端乐跑数据才会关联课外体育成绩</a:t>
            </a:r>
            <a:endPar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9" name="文本框 8"/>
          <p:cNvSpPr txBox="1"/>
          <p:nvPr/>
        </p:nvSpPr>
        <p:spPr>
          <a:xfrm>
            <a:off x="3254375" y="11452812"/>
            <a:ext cx="406754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a:t>
            </a:r>
            <a:endPar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5" name="文本框 4"/>
          <p:cNvSpPr txBox="1"/>
          <p:nvPr/>
        </p:nvSpPr>
        <p:spPr>
          <a:xfrm>
            <a:off x="3037205" y="12065635"/>
            <a:ext cx="458914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mn-ea"/>
                <a:cs typeface="+mn-cs"/>
                <a:sym typeface="Helvetica Light"/>
              </a:rPr>
              <a:t>点击个人</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头像</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下方的</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未认证</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即可进入认证界面</a:t>
            </a:r>
            <a:endPar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endParaRPr>
          </a:p>
        </p:txBody>
      </p:sp>
      <p:sp>
        <p:nvSpPr>
          <p:cNvPr id="8" name="文本框 7"/>
          <p:cNvSpPr txBox="1"/>
          <p:nvPr/>
        </p:nvSpPr>
        <p:spPr>
          <a:xfrm>
            <a:off x="10291445" y="11452812"/>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认证界面</a:t>
            </a:r>
            <a:endPar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2" name="文本框 11"/>
          <p:cNvSpPr txBox="1"/>
          <p:nvPr/>
        </p:nvSpPr>
        <p:spPr>
          <a:xfrm>
            <a:off x="9806940" y="12107545"/>
            <a:ext cx="462978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选择对应</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身份</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并填写对应信息后，点击</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认证</a:t>
            </a:r>
            <a:r>
              <a:rPr kumimoji="0" lang="en-US" altLang="zh-CN"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按钮即可提交认证申请。</a:t>
            </a:r>
            <a:endPar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endParaRPr>
          </a:p>
        </p:txBody>
      </p:sp>
      <p:sp>
        <p:nvSpPr>
          <p:cNvPr id="16" name="文本框 15"/>
          <p:cNvSpPr txBox="1"/>
          <p:nvPr/>
        </p:nvSpPr>
        <p:spPr>
          <a:xfrm>
            <a:off x="17052925" y="11436302"/>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已认证界面</a:t>
            </a:r>
            <a:endParaRPr kumimoji="0" lang="zh-CN" altLang="en-US" sz="36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8" name="文本框 17"/>
          <p:cNvSpPr txBox="1"/>
          <p:nvPr/>
        </p:nvSpPr>
        <p:spPr>
          <a:xfrm>
            <a:off x="16684625" y="12214225"/>
            <a:ext cx="4749165" cy="516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rPr>
              <a:t>提交完认证申请后，等待系统审核即可哦！</a:t>
            </a:r>
            <a:endParaRPr kumimoji="0" lang="zh-CN" altLang="en-US" sz="1800" b="1" i="0" u="none" strike="noStrike" cap="none" spc="0" normalizeH="0" baseline="0" dirty="0">
              <a:ln>
                <a:noFill/>
              </a:ln>
              <a:solidFill>
                <a:srgbClr val="000000"/>
              </a:solidFill>
              <a:effectLst/>
              <a:uFillTx/>
              <a:latin typeface="+mn-lt"/>
              <a:ea typeface="宋体" panose="02010600030101010101" pitchFamily="2" charset="-122"/>
              <a:cs typeface="+mn-cs"/>
              <a:sym typeface="Helvetica Light"/>
            </a:endParaRPr>
          </a:p>
        </p:txBody>
      </p:sp>
      <p:cxnSp>
        <p:nvCxnSpPr>
          <p:cNvPr id="13" name="直线箭头连接符 12"/>
          <p:cNvCxnSpPr/>
          <p:nvPr/>
        </p:nvCxnSpPr>
        <p:spPr>
          <a:xfrm>
            <a:off x="7365365" y="6236335"/>
            <a:ext cx="2088515" cy="6324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直线箭头连接符 16"/>
          <p:cNvCxnSpPr/>
          <p:nvPr/>
        </p:nvCxnSpPr>
        <p:spPr>
          <a:xfrm flipV="1">
            <a:off x="14014450" y="6868795"/>
            <a:ext cx="2011680" cy="306895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2" name="图片 1"/>
          <p:cNvPicPr>
            <a:picLocks noChangeAspect="1"/>
          </p:cNvPicPr>
          <p:nvPr/>
        </p:nvPicPr>
        <p:blipFill>
          <a:blip r:embed="rId1"/>
          <a:stretch>
            <a:fillRect/>
          </a:stretch>
        </p:blipFill>
        <p:spPr>
          <a:xfrm>
            <a:off x="16684625" y="2971800"/>
            <a:ext cx="4235450" cy="7924165"/>
          </a:xfrm>
          <a:prstGeom prst="rect">
            <a:avLst/>
          </a:prstGeom>
        </p:spPr>
      </p:pic>
      <p:pic>
        <p:nvPicPr>
          <p:cNvPr id="10" name="图片 9"/>
          <p:cNvPicPr>
            <a:picLocks noChangeAspect="1"/>
          </p:cNvPicPr>
          <p:nvPr/>
        </p:nvPicPr>
        <p:blipFill>
          <a:blip r:embed="rId2"/>
          <a:stretch>
            <a:fillRect/>
          </a:stretch>
        </p:blipFill>
        <p:spPr>
          <a:xfrm>
            <a:off x="2855595" y="3098800"/>
            <a:ext cx="4742180" cy="8431530"/>
          </a:xfrm>
          <a:prstGeom prst="rect">
            <a:avLst/>
          </a:prstGeom>
        </p:spPr>
      </p:pic>
      <p:pic>
        <p:nvPicPr>
          <p:cNvPr id="11" name="图片 10"/>
          <p:cNvPicPr>
            <a:picLocks noChangeAspect="1"/>
          </p:cNvPicPr>
          <p:nvPr/>
        </p:nvPicPr>
        <p:blipFill>
          <a:blip r:embed="rId3"/>
          <a:srcRect r="1943" b="9293"/>
          <a:stretch>
            <a:fillRect/>
          </a:stretch>
        </p:blipFill>
        <p:spPr>
          <a:xfrm>
            <a:off x="9080500" y="3116580"/>
            <a:ext cx="4933950" cy="8051800"/>
          </a:xfrm>
          <a:prstGeom prst="rect">
            <a:avLst/>
          </a:prstGeom>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认证结果</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4866006"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825500" rtl="0" fontAlgn="auto" latinLnBrk="0" hangingPunct="0">
              <a:lnSpc>
                <a:spcPct val="100000"/>
              </a:lnSpc>
              <a:spcBef>
                <a:spcPts val="0"/>
              </a:spcBef>
              <a:spcAft>
                <a:spcPts val="0"/>
              </a:spcAft>
              <a:buClrTx/>
              <a:buSzTx/>
              <a:buFont typeface="Wingdings" panose="05000000000000000000" pitchFamily="2" charset="2"/>
              <a:buChar char="ü"/>
            </a:pP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认证通过</a:t>
            </a:r>
            <a:endPar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8" name="文本框 7"/>
          <p:cNvSpPr txBox="1"/>
          <p:nvPr/>
        </p:nvSpPr>
        <p:spPr>
          <a:xfrm>
            <a:off x="16447136"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rgbClr val="FF0000"/>
                </a:solidFill>
                <a:effectLst/>
                <a:uFillTx/>
                <a:latin typeface="微软雅黑" panose="020B0503020204020204" charset="-122"/>
                <a:ea typeface="微软雅黑" panose="020B0503020204020204" charset="-122"/>
                <a:cs typeface="微软雅黑" panose="020B0503020204020204" charset="-122"/>
                <a:sym typeface="Helvetica Light"/>
              </a:rPr>
              <a:t>认证不通过</a:t>
            </a:r>
            <a:endParaRPr kumimoji="0" lang="zh-CN" altLang="en-US" sz="4000" b="0" i="0" u="none" strike="noStrike" cap="none" spc="0" normalizeH="0" baseline="0" dirty="0">
              <a:ln>
                <a:noFill/>
              </a:ln>
              <a:solidFill>
                <a:srgbClr val="FF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9" name="文本框 8"/>
          <p:cNvSpPr txBox="1"/>
          <p:nvPr/>
        </p:nvSpPr>
        <p:spPr>
          <a:xfrm>
            <a:off x="3821430" y="3336290"/>
            <a:ext cx="5212715" cy="532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我的界面会出现“已认证</a:t>
            </a:r>
            <a:r>
              <a:rPr kumimoji="0" lang="zh-CN" altLang="en-US" sz="2800" b="0" i="0" u="none" strike="noStrike" cap="none" spc="0" normalizeH="0" baseline="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”标志</a:t>
            </a:r>
            <a:endParaRPr kumimoji="0" lang="zh-CN" altLang="en-US" sz="28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0" name="文本框 9"/>
          <p:cNvSpPr txBox="1"/>
          <p:nvPr/>
        </p:nvSpPr>
        <p:spPr>
          <a:xfrm>
            <a:off x="13000355" y="2814321"/>
            <a:ext cx="10147935" cy="13938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我的界面会显示“审核未通过”，未通过原因，自己的学生信息填写错误，或者乐跑系统中没有导入相关学生信息，待导入后，既可以认证成功，可以修改信息后重新提交</a:t>
            </a:r>
            <a:endParaRPr kumimoji="0" lang="zh-CN" altLang="en-US" sz="2800" b="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11" name="图片 10"/>
          <p:cNvPicPr>
            <a:picLocks noChangeAspect="1"/>
          </p:cNvPicPr>
          <p:nvPr/>
        </p:nvPicPr>
        <p:blipFill>
          <a:blip r:embed="rId1"/>
          <a:stretch>
            <a:fillRect/>
          </a:stretch>
        </p:blipFill>
        <p:spPr>
          <a:xfrm>
            <a:off x="6974205" y="4157345"/>
            <a:ext cx="4458970" cy="7703185"/>
          </a:xfrm>
          <a:prstGeom prst="rect">
            <a:avLst/>
          </a:prstGeom>
        </p:spPr>
      </p:pic>
      <p:pic>
        <p:nvPicPr>
          <p:cNvPr id="13" name="图片 12"/>
          <p:cNvPicPr>
            <a:picLocks noChangeAspect="1"/>
          </p:cNvPicPr>
          <p:nvPr/>
        </p:nvPicPr>
        <p:blipFill>
          <a:blip r:embed="rId2"/>
          <a:stretch>
            <a:fillRect/>
          </a:stretch>
        </p:blipFill>
        <p:spPr>
          <a:xfrm>
            <a:off x="18233390" y="4199255"/>
            <a:ext cx="4492625" cy="7787005"/>
          </a:xfrm>
          <a:prstGeom prst="rect">
            <a:avLst/>
          </a:prstGeom>
        </p:spPr>
      </p:pic>
      <p:pic>
        <p:nvPicPr>
          <p:cNvPr id="6" name="图片 5"/>
          <p:cNvPicPr>
            <a:picLocks noChangeAspect="1"/>
          </p:cNvPicPr>
          <p:nvPr/>
        </p:nvPicPr>
        <p:blipFill>
          <a:blip r:embed="rId3"/>
          <a:srcRect t="5911" r="1417" b="1735"/>
          <a:stretch>
            <a:fillRect/>
          </a:stretch>
        </p:blipFill>
        <p:spPr>
          <a:xfrm>
            <a:off x="1769110" y="4157345"/>
            <a:ext cx="4563110" cy="7668260"/>
          </a:xfrm>
          <a:prstGeom prst="rect">
            <a:avLst/>
          </a:prstGeom>
        </p:spPr>
      </p:pic>
      <p:pic>
        <p:nvPicPr>
          <p:cNvPr id="14" name="图片 13"/>
          <p:cNvPicPr>
            <a:picLocks noChangeAspect="1"/>
          </p:cNvPicPr>
          <p:nvPr/>
        </p:nvPicPr>
        <p:blipFill>
          <a:blip r:embed="rId4"/>
          <a:stretch>
            <a:fillRect/>
          </a:stretch>
        </p:blipFill>
        <p:spPr>
          <a:xfrm>
            <a:off x="13120370" y="4157345"/>
            <a:ext cx="4529455" cy="8232140"/>
          </a:xfrm>
          <a:prstGeom prst="rect">
            <a:avLst/>
          </a:prstGeo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校园乐跑</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2794001" y="2226927"/>
            <a:ext cx="1770380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2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认证通过后，乐跑界面会更新，此时跑步才会关联课外体育成绩，同学们可以自主安排参与锻炼</a:t>
            </a:r>
            <a:endParaRPr kumimoji="0" lang="zh-CN" altLang="en-US" sz="32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7" name="文本框 16"/>
          <p:cNvSpPr txBox="1"/>
          <p:nvPr/>
        </p:nvSpPr>
        <p:spPr>
          <a:xfrm>
            <a:off x="14456410" y="5269957"/>
            <a:ext cx="1403350" cy="47053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2400" b="1"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查看排名</a:t>
            </a:r>
            <a:endParaRPr kumimoji="0" lang="zh-CN" altLang="en-US" sz="2400" b="1"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5" name="文本框 4"/>
          <p:cNvSpPr txBox="1"/>
          <p:nvPr/>
        </p:nvSpPr>
        <p:spPr>
          <a:xfrm>
            <a:off x="8170545" y="6455502"/>
            <a:ext cx="1403350" cy="47053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p>
            <a:pPr marL="0" marR="0" indent="0" algn="ctr" defTabSz="825500" rtl="0" fontAlgn="auto" latinLnBrk="0" hangingPunct="0">
              <a:lnSpc>
                <a:spcPct val="100000"/>
              </a:lnSpc>
              <a:spcBef>
                <a:spcPts val="0"/>
              </a:spcBef>
              <a:spcAft>
                <a:spcPts val="0"/>
              </a:spcAft>
              <a:buClrTx/>
              <a:buSzTx/>
              <a:buFontTx/>
              <a:buNone/>
            </a:pPr>
            <a:r>
              <a:rPr kumimoji="0" lang="zh-CN" altLang="en-US" sz="2400" b="1"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乐跑成绩</a:t>
            </a:r>
            <a:endParaRPr kumimoji="0" lang="zh-CN" altLang="en-US" sz="2400" b="1"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6" name="图片 5"/>
          <p:cNvPicPr>
            <a:picLocks noChangeAspect="1"/>
          </p:cNvPicPr>
          <p:nvPr/>
        </p:nvPicPr>
        <p:blipFill>
          <a:blip r:embed="rId1"/>
          <a:stretch>
            <a:fillRect/>
          </a:stretch>
        </p:blipFill>
        <p:spPr>
          <a:xfrm>
            <a:off x="2794000" y="3071495"/>
            <a:ext cx="5109210" cy="8860790"/>
          </a:xfrm>
          <a:prstGeom prst="rect">
            <a:avLst/>
          </a:prstGeom>
        </p:spPr>
      </p:pic>
      <p:cxnSp>
        <p:nvCxnSpPr>
          <p:cNvPr id="10" name="直线箭头连接符 9"/>
          <p:cNvCxnSpPr/>
          <p:nvPr/>
        </p:nvCxnSpPr>
        <p:spPr>
          <a:xfrm flipH="1">
            <a:off x="7561580" y="7152640"/>
            <a:ext cx="167767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图片 8"/>
          <p:cNvPicPr>
            <a:picLocks noChangeAspect="1"/>
          </p:cNvPicPr>
          <p:nvPr/>
        </p:nvPicPr>
        <p:blipFill>
          <a:blip r:embed="rId2"/>
          <a:stretch>
            <a:fillRect/>
          </a:stretch>
        </p:blipFill>
        <p:spPr>
          <a:xfrm>
            <a:off x="16511270" y="3263265"/>
            <a:ext cx="5164455" cy="8910320"/>
          </a:xfrm>
          <a:prstGeom prst="rect">
            <a:avLst/>
          </a:prstGeom>
        </p:spPr>
      </p:pic>
      <p:cxnSp>
        <p:nvCxnSpPr>
          <p:cNvPr id="14" name="直线箭头连接符 13"/>
          <p:cNvCxnSpPr/>
          <p:nvPr/>
        </p:nvCxnSpPr>
        <p:spPr>
          <a:xfrm>
            <a:off x="14032865" y="5906770"/>
            <a:ext cx="224155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8" name="图片 7"/>
          <p:cNvPicPr>
            <a:picLocks noChangeAspect="1"/>
          </p:cNvPicPr>
          <p:nvPr/>
        </p:nvPicPr>
        <p:blipFill>
          <a:blip r:embed="rId3"/>
          <a:stretch>
            <a:fillRect/>
          </a:stretch>
        </p:blipFill>
        <p:spPr>
          <a:xfrm>
            <a:off x="9911715" y="3395345"/>
            <a:ext cx="4365625" cy="8547735"/>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跑步规则说明</a:t>
            </a:r>
            <a:endParaRPr lang="zh-CN" altLang="en-US" kern="1200" dirty="0">
              <a:latin typeface="Arial" panose="020B0604020202020204" pitchFamily="34" charset="0"/>
              <a:ea typeface="微软雅黑" panose="020B0503020204020204" charset="-122"/>
              <a:cs typeface="+mn-ea"/>
            </a:endParaRPr>
          </a:p>
        </p:txBody>
      </p:sp>
      <p:sp>
        <p:nvSpPr>
          <p:cNvPr id="3" name="文本框 2"/>
          <p:cNvSpPr txBox="1"/>
          <p:nvPr/>
        </p:nvSpPr>
        <p:spPr>
          <a:xfrm>
            <a:off x="3657601" y="2343172"/>
            <a:ext cx="174243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学校会设置跑步规则和目标要求，在</a:t>
            </a:r>
            <a:r>
              <a:rPr kumimoji="0" lang="en-US" altLang="zh-CN"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app</a:t>
            </a:r>
            <a:r>
              <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乐跑界面可以随时点击查看</a:t>
            </a:r>
            <a:endParaRPr kumimoji="0" lang="zh-CN" altLang="en-US" sz="4000" b="0"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4" name="文本框 13"/>
          <p:cNvSpPr txBox="1"/>
          <p:nvPr/>
        </p:nvSpPr>
        <p:spPr>
          <a:xfrm>
            <a:off x="14091285" y="4098608"/>
            <a:ext cx="6990715" cy="68726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rPr>
              <a:t>一般情况下，单次跑步计入有效成绩需要同时满足以下条件：</a:t>
            </a:r>
            <a:endPar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panose="020B0503020204020204" charset="-122"/>
                <a:ea typeface="微软雅黑" panose="020B0503020204020204" charset="-122"/>
                <a:cs typeface="微软雅黑" panose="020B0503020204020204" charset="-122"/>
              </a:rPr>
              <a:t>1</a:t>
            </a:r>
            <a:r>
              <a:rPr lang="zh-CN" altLang="en-US" sz="4000" dirty="0" smtClean="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跑步里程达标</a:t>
            </a:r>
            <a:endPar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panose="020B0503020204020204" charset="-122"/>
                <a:ea typeface="微软雅黑" panose="020B0503020204020204" charset="-122"/>
                <a:cs typeface="微软雅黑" panose="020B0503020204020204" charset="-122"/>
              </a:rPr>
              <a:t>2</a:t>
            </a:r>
            <a:r>
              <a:rPr lang="zh-CN" altLang="en-US" sz="4000" dirty="0" smtClean="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速度在要求范围内</a:t>
            </a:r>
            <a:endPar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panose="020B0503020204020204" charset="-122"/>
                <a:ea typeface="微软雅黑" panose="020B0503020204020204" charset="-122"/>
                <a:cs typeface="微软雅黑" panose="020B0503020204020204" charset="-122"/>
              </a:rPr>
              <a:t>3</a:t>
            </a:r>
            <a:r>
              <a:rPr lang="zh-CN" altLang="en-US" sz="4000" dirty="0" smtClean="0">
                <a:solidFill>
                  <a:schemeClr val="accent2"/>
                </a:solidFill>
                <a:latin typeface="微软雅黑" panose="020B0503020204020204" charset="-122"/>
                <a:ea typeface="微软雅黑" panose="020B0503020204020204" charset="-122"/>
                <a:cs typeface="微软雅黑" panose="020B0503020204020204" charset="-122"/>
              </a:rPr>
              <a:t>、</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跑步时经过所有系统分配的打卡点位置（开启跑步后，</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经过</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点位</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时会</a:t>
            </a:r>
            <a:r>
              <a:rPr kumimoji="0" lang="zh-CN" altLang="en-US" sz="4000" b="0" i="0" u="none" strike="noStrike" cap="none" spc="0" normalizeH="0" baseline="0" dirty="0" smtClean="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rPr>
              <a:t>自动打卡）</a:t>
            </a:r>
            <a:endParaRPr kumimoji="0" lang="zh-CN" altLang="en-US" sz="4000" b="0" i="0" u="none" strike="noStrike" cap="none" spc="0" normalizeH="0" baseline="0" dirty="0">
              <a:ln>
                <a:noFill/>
              </a:ln>
              <a:solidFill>
                <a:schemeClr val="accent2"/>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5" name="图片 4"/>
          <p:cNvPicPr>
            <a:picLocks noChangeAspect="1"/>
          </p:cNvPicPr>
          <p:nvPr/>
        </p:nvPicPr>
        <p:blipFill>
          <a:blip r:embed="rId1"/>
          <a:stretch>
            <a:fillRect/>
          </a:stretch>
        </p:blipFill>
        <p:spPr>
          <a:xfrm>
            <a:off x="8202295" y="3351530"/>
            <a:ext cx="4924425" cy="8522970"/>
          </a:xfrm>
          <a:prstGeom prst="rect">
            <a:avLst/>
          </a:prstGeom>
        </p:spPr>
      </p:pic>
      <p:pic>
        <p:nvPicPr>
          <p:cNvPr id="6" name="图片 5"/>
          <p:cNvPicPr>
            <a:picLocks noChangeAspect="1"/>
          </p:cNvPicPr>
          <p:nvPr/>
        </p:nvPicPr>
        <p:blipFill>
          <a:blip r:embed="rId2"/>
          <a:stretch>
            <a:fillRect/>
          </a:stretch>
        </p:blipFill>
        <p:spPr>
          <a:xfrm>
            <a:off x="2168525" y="3351530"/>
            <a:ext cx="3905250" cy="8801100"/>
          </a:xfrm>
          <a:prstGeom prst="rect">
            <a:avLst/>
          </a:prstGeom>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329180" y="1567180"/>
            <a:ext cx="6172200" cy="1383665"/>
          </a:xfrm>
          <a:prstGeom prst="rect">
            <a:avLst/>
          </a:prstGeom>
          <a:noFill/>
          <a:ln w="9525">
            <a:noFill/>
          </a:ln>
        </p:spPr>
        <p:txBody>
          <a:bodyPr wrap="square">
            <a:spAutoFit/>
          </a:bodyPr>
          <a:p>
            <a:pPr algn="l"/>
            <a:r>
              <a:rPr lang="zh-CN" sz="2800" b="1">
                <a:ea typeface="宋体" panose="02010600030101010101" pitchFamily="2" charset="-122"/>
              </a:rPr>
              <a:t>跑区打卡点分布图及打卡方式</a:t>
            </a:r>
            <a:endParaRPr lang="zh-CN" sz="2800" b="1">
              <a:ea typeface="宋体" panose="02010600030101010101" pitchFamily="2" charset="-122"/>
            </a:endParaRPr>
          </a:p>
          <a:p>
            <a:pPr algn="l"/>
            <a:endParaRPr lang="zh-CN" sz="2800">
              <a:ea typeface="宋体" panose="02010600030101010101" pitchFamily="2" charset="-122"/>
            </a:endParaRPr>
          </a:p>
          <a:p>
            <a:endParaRPr lang="zh-CN" altLang="en-US" sz="2800"/>
          </a:p>
        </p:txBody>
      </p:sp>
      <p:sp>
        <p:nvSpPr>
          <p:cNvPr id="5" name="文本框 4"/>
          <p:cNvSpPr txBox="1"/>
          <p:nvPr/>
        </p:nvSpPr>
        <p:spPr>
          <a:xfrm>
            <a:off x="2540000" y="2950845"/>
            <a:ext cx="5424170" cy="4399915"/>
          </a:xfrm>
          <a:prstGeom prst="rect">
            <a:avLst/>
          </a:prstGeom>
          <a:noFill/>
          <a:ln w="9525">
            <a:noFill/>
          </a:ln>
        </p:spPr>
        <p:txBody>
          <a:bodyPr wrap="square">
            <a:spAutoFit/>
          </a:bodyPr>
          <a:p>
            <a:pPr algn="l"/>
            <a:r>
              <a:rPr lang="en-US" altLang="zh-CN" sz="2800">
                <a:latin typeface="Calibri" panose="020F0502020204030204" charset="0"/>
                <a:ea typeface="宋体" panose="02010600030101010101" pitchFamily="2" charset="-122"/>
              </a:rPr>
              <a:t>1</a:t>
            </a:r>
            <a:r>
              <a:rPr lang="zh-CN" altLang="en-US" sz="2800">
                <a:latin typeface="Calibri" panose="020F0502020204030204" charset="0"/>
                <a:ea typeface="宋体" panose="02010600030101010101" pitchFamily="2" charset="-122"/>
              </a:rPr>
              <a:t>、线上打卡方式，选择对应的跑区，跑步经过虚拟打卡点，系统自动打卡成功，直至完成相应的里程和配速，记录上传成功即可</a:t>
            </a:r>
            <a:endParaRPr lang="zh-CN" altLang="en-US" sz="2800">
              <a:latin typeface="Calibri" panose="020F0502020204030204" charset="0"/>
              <a:ea typeface="宋体" panose="02010600030101010101" pitchFamily="2" charset="-122"/>
            </a:endParaRPr>
          </a:p>
          <a:p>
            <a:pPr algn="l"/>
            <a:endParaRPr lang="zh-CN" altLang="en-US" sz="2800">
              <a:latin typeface="Calibri" panose="020F0502020204030204" charset="0"/>
              <a:ea typeface="宋体" panose="02010600030101010101" pitchFamily="2" charset="-122"/>
            </a:endParaRPr>
          </a:p>
          <a:p>
            <a:pPr algn="l"/>
            <a:endParaRPr lang="zh-CN" altLang="en-US" sz="2800">
              <a:latin typeface="Calibri" panose="020F0502020204030204" charset="0"/>
              <a:ea typeface="宋体" panose="02010600030101010101" pitchFamily="2" charset="-122"/>
            </a:endParaRPr>
          </a:p>
          <a:p>
            <a:pPr algn="l"/>
            <a:endParaRPr lang="zh-CN" altLang="en-US" sz="2800">
              <a:latin typeface="Calibri" panose="020F0502020204030204" charset="0"/>
              <a:ea typeface="宋体" panose="02010600030101010101" pitchFamily="2" charset="-122"/>
            </a:endParaRPr>
          </a:p>
          <a:p>
            <a:pPr algn="l"/>
            <a:endParaRPr lang="zh-CN" altLang="en-US" sz="2800">
              <a:latin typeface="Calibri" panose="020F0502020204030204" charset="0"/>
              <a:ea typeface="宋体" panose="02010600030101010101" pitchFamily="2" charset="-122"/>
            </a:endParaRPr>
          </a:p>
          <a:p>
            <a:pPr algn="l"/>
            <a:endParaRPr lang="zh-CN" altLang="en-US" sz="2800">
              <a:latin typeface="Calibri" panose="020F0502020204030204" charset="0"/>
              <a:ea typeface="宋体" panose="02010600030101010101" pitchFamily="2" charset="-122"/>
            </a:endParaRPr>
          </a:p>
          <a:p>
            <a:pPr algn="l"/>
            <a:endParaRPr lang="zh-CN" altLang="en-US" sz="2800"/>
          </a:p>
        </p:txBody>
      </p:sp>
      <p:sp>
        <p:nvSpPr>
          <p:cNvPr id="7" name="文本框 6"/>
          <p:cNvSpPr txBox="1"/>
          <p:nvPr/>
        </p:nvSpPr>
        <p:spPr>
          <a:xfrm>
            <a:off x="11147425" y="5995035"/>
            <a:ext cx="6172200" cy="1383665"/>
          </a:xfrm>
          <a:prstGeom prst="rect">
            <a:avLst/>
          </a:prstGeom>
          <a:noFill/>
          <a:ln w="9525">
            <a:noFill/>
          </a:ln>
        </p:spPr>
        <p:txBody>
          <a:bodyPr wrap="square">
            <a:spAutoFit/>
          </a:bodyPr>
          <a:p>
            <a:pPr algn="l"/>
            <a:endParaRPr lang="zh-CN" sz="2800" b="1">
              <a:ea typeface="宋体" panose="02010600030101010101" pitchFamily="2" charset="-122"/>
            </a:endParaRPr>
          </a:p>
          <a:p>
            <a:pPr algn="l"/>
            <a:endParaRPr lang="zh-CN" sz="2800">
              <a:ea typeface="宋体" panose="02010600030101010101" pitchFamily="2" charset="-122"/>
            </a:endParaRPr>
          </a:p>
          <a:p>
            <a:pPr algn="l"/>
            <a:r>
              <a:rPr lang="en-US" altLang="zh-CN" sz="2800">
                <a:ea typeface="宋体" panose="02010600030101010101" pitchFamily="2" charset="-122"/>
              </a:rPr>
              <a:t>B</a:t>
            </a:r>
            <a:r>
              <a:rPr lang="zh-CN" sz="2800">
                <a:ea typeface="宋体" panose="02010600030101010101" pitchFamily="2" charset="-122"/>
              </a:rPr>
              <a:t>、篮球场</a:t>
            </a:r>
            <a:endParaRPr lang="en-US" altLang="zh-CN" sz="2800">
              <a:ea typeface="宋体" panose="02010600030101010101" pitchFamily="2" charset="-122"/>
            </a:endParaRPr>
          </a:p>
        </p:txBody>
      </p:sp>
      <p:sp>
        <p:nvSpPr>
          <p:cNvPr id="9" name="文本框 8"/>
          <p:cNvSpPr txBox="1"/>
          <p:nvPr/>
        </p:nvSpPr>
        <p:spPr>
          <a:xfrm>
            <a:off x="10911840" y="1678305"/>
            <a:ext cx="6172200" cy="521970"/>
          </a:xfrm>
          <a:prstGeom prst="rect">
            <a:avLst/>
          </a:prstGeom>
          <a:noFill/>
          <a:ln w="9525">
            <a:noFill/>
          </a:ln>
        </p:spPr>
        <p:txBody>
          <a:bodyPr wrap="square">
            <a:spAutoFit/>
          </a:bodyPr>
          <a:p>
            <a:pPr algn="l"/>
            <a:r>
              <a:rPr lang="zh-CN" sz="2800">
                <a:ea typeface="宋体" panose="02010600030101010101" pitchFamily="2" charset="-122"/>
              </a:rPr>
              <a:t>A、足球场跑区</a:t>
            </a:r>
            <a:endParaRPr lang="zh-CN" altLang="en-US" sz="2800"/>
          </a:p>
        </p:txBody>
      </p:sp>
      <p:pic>
        <p:nvPicPr>
          <p:cNvPr id="2" name="图片 1"/>
          <p:cNvPicPr>
            <a:picLocks noChangeAspect="1"/>
          </p:cNvPicPr>
          <p:nvPr>
            <p:custDataLst>
              <p:tags r:id="rId1"/>
            </p:custDataLst>
          </p:nvPr>
        </p:nvPicPr>
        <p:blipFill>
          <a:blip r:embed="rId2"/>
          <a:stretch>
            <a:fillRect/>
          </a:stretch>
        </p:blipFill>
        <p:spPr>
          <a:xfrm>
            <a:off x="10911840" y="2433320"/>
            <a:ext cx="8526780" cy="3973195"/>
          </a:xfrm>
          <a:prstGeom prst="rect">
            <a:avLst/>
          </a:prstGeom>
        </p:spPr>
      </p:pic>
      <p:pic>
        <p:nvPicPr>
          <p:cNvPr id="3" name="图片 2"/>
          <p:cNvPicPr>
            <a:picLocks noChangeAspect="1"/>
          </p:cNvPicPr>
          <p:nvPr/>
        </p:nvPicPr>
        <p:blipFill>
          <a:blip r:embed="rId3"/>
          <a:stretch>
            <a:fillRect/>
          </a:stretch>
        </p:blipFill>
        <p:spPr>
          <a:xfrm>
            <a:off x="11147425" y="7919720"/>
            <a:ext cx="8260715" cy="41541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panose="020B0604020202020204" pitchFamily="34" charset="0"/>
                <a:ea typeface="微软雅黑" panose="020B0503020204020204" charset="-122"/>
                <a:cs typeface="+mn-ea"/>
              </a:rPr>
              <a:t>常规跑步流程</a:t>
            </a:r>
            <a:endParaRPr lang="zh-CN" altLang="en-US" kern="1200" dirty="0">
              <a:latin typeface="Arial" panose="020B0604020202020204" pitchFamily="34" charset="0"/>
              <a:ea typeface="微软雅黑" panose="020B0503020204020204" charset="-122"/>
              <a:cs typeface="+mn-ea"/>
            </a:endParaRPr>
          </a:p>
        </p:txBody>
      </p:sp>
      <p:pic>
        <p:nvPicPr>
          <p:cNvPr id="2" name="图片 1" descr="开始乐跑"/>
          <p:cNvPicPr>
            <a:picLocks noChangeAspect="1"/>
          </p:cNvPicPr>
          <p:nvPr/>
        </p:nvPicPr>
        <p:blipFill>
          <a:blip r:embed="rId1" cstate="email"/>
          <a:stretch>
            <a:fillRect/>
          </a:stretch>
        </p:blipFill>
        <p:spPr>
          <a:xfrm>
            <a:off x="5808345" y="2271395"/>
            <a:ext cx="4003040" cy="7114540"/>
          </a:xfrm>
          <a:prstGeom prst="rect">
            <a:avLst/>
          </a:prstGeom>
        </p:spPr>
      </p:pic>
      <p:pic>
        <p:nvPicPr>
          <p:cNvPr id="3" name="图片 2" descr="健康提醒"/>
          <p:cNvPicPr>
            <a:picLocks noChangeAspect="1"/>
          </p:cNvPicPr>
          <p:nvPr/>
        </p:nvPicPr>
        <p:blipFill>
          <a:blip r:embed="rId2" cstate="email"/>
          <a:stretch>
            <a:fillRect/>
          </a:stretch>
        </p:blipFill>
        <p:spPr>
          <a:xfrm>
            <a:off x="1637665" y="2271395"/>
            <a:ext cx="4003040" cy="7114540"/>
          </a:xfrm>
          <a:prstGeom prst="rect">
            <a:avLst/>
          </a:prstGeom>
        </p:spPr>
      </p:pic>
      <p:pic>
        <p:nvPicPr>
          <p:cNvPr id="5" name="图片 4" descr="开始乐跑123"/>
          <p:cNvPicPr>
            <a:picLocks noChangeAspect="1"/>
          </p:cNvPicPr>
          <p:nvPr/>
        </p:nvPicPr>
        <p:blipFill>
          <a:blip r:embed="rId3" cstate="email"/>
          <a:stretch>
            <a:fillRect/>
          </a:stretch>
        </p:blipFill>
        <p:spPr>
          <a:xfrm>
            <a:off x="9979206" y="2271395"/>
            <a:ext cx="4152900" cy="7129145"/>
          </a:xfrm>
          <a:prstGeom prst="rect">
            <a:avLst/>
          </a:prstGeom>
        </p:spPr>
      </p:pic>
      <p:sp>
        <p:nvSpPr>
          <p:cNvPr id="8" name="文本框 7"/>
          <p:cNvSpPr txBox="1"/>
          <p:nvPr/>
        </p:nvSpPr>
        <p:spPr>
          <a:xfrm>
            <a:off x="1291771" y="9904177"/>
            <a:ext cx="400367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1.</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在主界面点击开始</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乐跑，</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并</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确认</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安全提醒后，点击</a:t>
            </a: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进入乐跑</a:t>
            </a: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9" name="文本框 8"/>
          <p:cNvSpPr txBox="1"/>
          <p:nvPr/>
        </p:nvSpPr>
        <p:spPr>
          <a:xfrm>
            <a:off x="5808345" y="10018477"/>
            <a:ext cx="429450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2.</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此时会</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进入</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跑步地图界面</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，可以</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随时点击问号图标查看本次跑步标准</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0" name="文本框 9"/>
          <p:cNvSpPr txBox="1"/>
          <p:nvPr/>
        </p:nvSpPr>
        <p:spPr>
          <a:xfrm>
            <a:off x="10102850" y="9845993"/>
            <a:ext cx="4199890" cy="28714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3.</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每次运动</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系统</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会随机分配打卡点（线上或线下）</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其</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位置是本次</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跑步要经过的</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地方，</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确认后</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点击</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“开始乐跑</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即可计时跑步</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pic>
        <p:nvPicPr>
          <p:cNvPr id="6" name="图片 5" descr="长按暂停"/>
          <p:cNvPicPr>
            <a:picLocks noChangeAspect="1"/>
          </p:cNvPicPr>
          <p:nvPr/>
        </p:nvPicPr>
        <p:blipFill>
          <a:blip r:embed="rId4" cstate="email"/>
          <a:stretch>
            <a:fillRect/>
          </a:stretch>
        </p:blipFill>
        <p:spPr>
          <a:xfrm>
            <a:off x="14299565" y="2271395"/>
            <a:ext cx="4542790" cy="7825105"/>
          </a:xfrm>
          <a:prstGeom prst="rect">
            <a:avLst/>
          </a:prstGeom>
        </p:spPr>
      </p:pic>
      <p:sp>
        <p:nvSpPr>
          <p:cNvPr id="7" name="文本框 6"/>
          <p:cNvSpPr txBox="1"/>
          <p:nvPr/>
        </p:nvSpPr>
        <p:spPr>
          <a:xfrm>
            <a:off x="14703425" y="10018221"/>
            <a:ext cx="4138930" cy="287258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4.</a:t>
            </a:r>
            <a:r>
              <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运动过程</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中，</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到达打卡点位置时，系统会自动打卡，并有语音播报，同时界面会更新打卡信息，跑步中途可以暂停稍作休息</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
        <p:nvSpPr>
          <p:cNvPr id="11" name="文本框 10"/>
          <p:cNvSpPr txBox="1"/>
          <p:nvPr/>
        </p:nvSpPr>
        <p:spPr>
          <a:xfrm>
            <a:off x="1972945" y="1601470"/>
            <a:ext cx="2641600" cy="6553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ctr"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a:ln>
                  <a:noFill/>
                </a:ln>
                <a:solidFill>
                  <a:srgbClr val="000000"/>
                </a:solidFill>
                <a:effectLst/>
                <a:uFillTx/>
                <a:latin typeface="+mn-lt"/>
                <a:ea typeface="+mn-ea"/>
                <a:cs typeface="+mn-cs"/>
                <a:sym typeface="Helvetica Light"/>
              </a:rPr>
              <a:t>1</a:t>
            </a:r>
            <a:r>
              <a:rPr kumimoji="0" lang="zh-CN" altLang="en-US" sz="3600" b="0" i="0" u="none" strike="noStrike" cap="none" spc="0" normalizeH="0" baseline="0">
                <a:ln>
                  <a:noFill/>
                </a:ln>
                <a:solidFill>
                  <a:srgbClr val="000000"/>
                </a:solidFill>
                <a:effectLst/>
                <a:uFillTx/>
                <a:latin typeface="+mn-lt"/>
                <a:ea typeface="宋体" panose="02010600030101010101" pitchFamily="2" charset="-122"/>
                <a:cs typeface="+mn-cs"/>
                <a:sym typeface="Helvetica Light"/>
              </a:rPr>
              <a:t>、线上打卡</a:t>
            </a:r>
            <a:endParaRPr kumimoji="0" lang="zh-CN" altLang="en-US" sz="3600" b="0" i="0" u="none" strike="noStrike" cap="none" spc="0" normalizeH="0" baseline="0">
              <a:ln>
                <a:noFill/>
              </a:ln>
              <a:solidFill>
                <a:srgbClr val="000000"/>
              </a:solidFill>
              <a:effectLst/>
              <a:uFillTx/>
              <a:latin typeface="+mn-lt"/>
              <a:ea typeface="宋体" panose="02010600030101010101" pitchFamily="2" charset="-122"/>
              <a:cs typeface="+mn-cs"/>
              <a:sym typeface="Helvetica Light"/>
            </a:endParaRPr>
          </a:p>
        </p:txBody>
      </p:sp>
      <p:pic>
        <p:nvPicPr>
          <p:cNvPr id="12" name="图片 4"/>
          <p:cNvPicPr>
            <a:picLocks noChangeAspect="1"/>
          </p:cNvPicPr>
          <p:nvPr/>
        </p:nvPicPr>
        <p:blipFill>
          <a:blip r:embed="rId5"/>
          <a:stretch>
            <a:fillRect/>
          </a:stretch>
        </p:blipFill>
        <p:spPr>
          <a:xfrm>
            <a:off x="19009995" y="2346325"/>
            <a:ext cx="4132580" cy="7519670"/>
          </a:xfrm>
          <a:prstGeom prst="rect">
            <a:avLst/>
          </a:prstGeom>
          <a:noFill/>
          <a:ln>
            <a:solidFill>
              <a:schemeClr val="bg1">
                <a:lumMod val="95000"/>
              </a:schemeClr>
            </a:solidFill>
          </a:ln>
        </p:spPr>
      </p:pic>
      <p:sp>
        <p:nvSpPr>
          <p:cNvPr id="14" name="文本框 13"/>
          <p:cNvSpPr txBox="1"/>
          <p:nvPr/>
        </p:nvSpPr>
        <p:spPr>
          <a:xfrm>
            <a:off x="19003736" y="10399891"/>
            <a:ext cx="4138930" cy="17633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5.</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运动</a:t>
            </a:r>
            <a:r>
              <a:rPr kumimoji="0" lang="zh-CN" altLang="en-US" sz="2400" i="0" u="none" strike="noStrike" cap="none" spc="0" normalizeH="0" baseline="0" dirty="0" smtClean="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rPr>
              <a:t>结束后，会详细反映运动过程数据，成绩是否关联以及原因都会实时反馈</a:t>
            </a:r>
            <a:endParaRPr kumimoji="0" lang="zh-CN" altLang="en-US" sz="2400" i="0" u="none" strike="noStrike" cap="none" spc="0" normalizeH="0" baseline="0" dirty="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Helvetica Light"/>
            </a:endParaRPr>
          </a:p>
        </p:txBody>
      </p:sp>
    </p:spTree>
  </p:cSld>
  <p:clrMapOvr>
    <a:masterClrMapping/>
  </p:clrMapOvr>
  <p:transition spd="slow">
    <p:fade/>
  </p:transition>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13072,&quot;width&quot;:7586}"/>
</p:tagLst>
</file>

<file path=ppt/tags/tag2.xml><?xml version="1.0" encoding="utf-8"?>
<p:tagLst xmlns:p="http://schemas.openxmlformats.org/presentationml/2006/main">
  <p:tag name="KSO_WM_UNIT_PLACING_PICTURE_USER_VIEWPORT" val="{&quot;height&quot;:26880,&quot;width&quot;:12420}"/>
</p:tagLst>
</file>

<file path=ppt/tags/tag3.xml><?xml version="1.0" encoding="utf-8"?>
<p:tagLst xmlns:p="http://schemas.openxmlformats.org/presentationml/2006/main">
  <p:tag name="KSO_WM_UNIT_PLACING_PICTURE_USER_VIEWPORT" val="{&quot;height&quot;:4515,&quot;width&quot;:9690}"/>
</p:tagLst>
</file>

<file path=ppt/tags/tag4.xml><?xml version="1.0" encoding="utf-8"?>
<p:tagLst xmlns:p="http://schemas.openxmlformats.org/presentationml/2006/main">
  <p:tag name="KSO_WM_DOC_GUID" val="{6ff87a4e-b8eb-4156-b949-5b935bc3b313}"/>
</p:tagLst>
</file>

<file path=ppt/theme/_rels/theme1.xml.rels><?xml version="1.0" encoding="UTF-8" standalone="yes"?>
<Relationships xmlns="http://schemas.openxmlformats.org/package/2006/relationships"><Relationship Id="rId1" Type="http://schemas.openxmlformats.org/officeDocument/2006/relationships/image" Target="../media/image2.png"/></Relationships>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1593</Words>
  <Application>WPS 演示</Application>
  <PresentationFormat>自定义</PresentationFormat>
  <Paragraphs>138</Paragraphs>
  <Slides>13</Slides>
  <Notes>13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13</vt:i4>
      </vt:variant>
    </vt:vector>
  </HeadingPairs>
  <TitlesOfParts>
    <vt:vector size="25" baseType="lpstr">
      <vt:lpstr>Arial</vt:lpstr>
      <vt:lpstr>宋体</vt:lpstr>
      <vt:lpstr>Wingdings</vt:lpstr>
      <vt:lpstr>Helvetica Light</vt:lpstr>
      <vt:lpstr>微软雅黑</vt:lpstr>
      <vt:lpstr>Helvetica Neue</vt:lpstr>
      <vt:lpstr>Helvetica</vt:lpstr>
      <vt:lpstr>PingFang SC Light</vt:lpstr>
      <vt:lpstr>Segoe Print</vt:lpstr>
      <vt:lpstr>Calibri</vt:lpstr>
      <vt:lpstr>Arial Unicode MS</vt:lpstr>
      <vt:lpstr>White</vt:lpstr>
      <vt:lpstr>PowerPoint 演示文稿</vt:lpstr>
      <vt:lpstr>PowerPoint 演示文稿</vt:lpstr>
      <vt:lpstr>注册登录</vt:lpstr>
      <vt:lpstr>身份认证</vt:lpstr>
      <vt:lpstr>认证结果</vt:lpstr>
      <vt:lpstr>校园乐跑</vt:lpstr>
      <vt:lpstr>跑步规则说明</vt:lpstr>
      <vt:lpstr>PowerPoint 演示文稿</vt:lpstr>
      <vt:lpstr>常规跑步流程</vt:lpstr>
      <vt:lpstr>跑步成绩查询及免跑申请</vt:lpstr>
      <vt:lpstr>其他常见问题</vt:lpstr>
      <vt:lpstr>意见反馈</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向北</cp:lastModifiedBy>
  <cp:revision>1632</cp:revision>
  <cp:lastPrinted>2017-06-07T09:57:00Z</cp:lastPrinted>
  <dcterms:created xsi:type="dcterms:W3CDTF">2017-08-15T01:48:00Z</dcterms:created>
  <dcterms:modified xsi:type="dcterms:W3CDTF">2021-09-06T04:00:09Z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4AAD7911BAE040928539B58E6C57968F</vt:lpwstr>
  </property>
</Properties>
</file>