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notesSlides/notesSlide9.xml" ContentType="application/vnd.openxmlformats-officedocument.presentationml.notesSlide+xml"/>
  <Override PartName="/ppt/tags/tag12.xml" ContentType="application/vnd.openxmlformats-officedocument.presentationml.tags+xml"/>
  <Override PartName="/ppt/notesSlides/notesSlide10.xml" ContentType="application/vnd.openxmlformats-officedocument.presentationml.notesSlide+xml"/>
  <Override PartName="/ppt/tags/tag13.xml" ContentType="application/vnd.openxmlformats-officedocument.presentationml.tags+xml"/>
  <Override PartName="/ppt/notesSlides/notesSlide11.xml" ContentType="application/vnd.openxmlformats-officedocument.presentationml.notesSlide+xml"/>
  <Override PartName="/ppt/tags/tag14.xml" ContentType="application/vnd.openxmlformats-officedocument.presentationml.tags+xml"/>
  <Override PartName="/ppt/notesSlides/notesSlide12.xml" ContentType="application/vnd.openxmlformats-officedocument.presentationml.notesSlide+xml"/>
  <Override PartName="/ppt/tags/tag15.xml" ContentType="application/vnd.openxmlformats-officedocument.presentationml.tags+xml"/>
  <Override PartName="/ppt/notesSlides/notesSlide13.xml" ContentType="application/vnd.openxmlformats-officedocument.presentationml.notesSlide+xml"/>
  <Override PartName="/ppt/tags/tag16.xml" ContentType="application/vnd.openxmlformats-officedocument.presentationml.tags+xml"/>
  <Override PartName="/ppt/notesSlides/notesSlide14.xml" ContentType="application/vnd.openxmlformats-officedocument.presentationml.notesSlide+xml"/>
  <Override PartName="/ppt/tags/tag17.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8"/>
  </p:notesMasterIdLst>
  <p:sldIdLst>
    <p:sldId id="256" r:id="rId2"/>
    <p:sldId id="297" r:id="rId3"/>
    <p:sldId id="300" r:id="rId4"/>
    <p:sldId id="301" r:id="rId5"/>
    <p:sldId id="303" r:id="rId6"/>
    <p:sldId id="305" r:id="rId7"/>
    <p:sldId id="306" r:id="rId8"/>
    <p:sldId id="310" r:id="rId9"/>
    <p:sldId id="311" r:id="rId10"/>
    <p:sldId id="313" r:id="rId11"/>
    <p:sldId id="315" r:id="rId12"/>
    <p:sldId id="314" r:id="rId13"/>
    <p:sldId id="318" r:id="rId14"/>
    <p:sldId id="319" r:id="rId15"/>
    <p:sldId id="321" r:id="rId16"/>
    <p:sldId id="293" r:id="rId17"/>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DA160E"/>
    <a:srgbClr val="404040"/>
    <a:srgbClr val="C8020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606" y="-84"/>
      </p:cViewPr>
      <p:guideLst>
        <p:guide orient="horz" pos="2048"/>
        <p:guide pos="3828"/>
      </p:guideLst>
    </p:cSldViewPr>
  </p:slideViewPr>
  <p:notesTextViewPr>
    <p:cViewPr>
      <p:scale>
        <a:sx n="1" d="1"/>
        <a:sy n="1" d="1"/>
      </p:scale>
      <p:origin x="0" y="0"/>
    </p:cViewPr>
  </p:notesTextViewPr>
  <p:sorterViewPr>
    <p:cViewPr>
      <p:scale>
        <a:sx n="176" d="100"/>
        <a:sy n="17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255AF5-BF74-451D-B431-538ED55C4A06}" type="datetimeFigureOut">
              <a:rPr lang="zh-CN" altLang="en-US" smtClean="0"/>
              <a:t>2019/4/26</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13F1ED-9E57-47BA-B863-F52E0E2A04FF}" type="slidenum">
              <a:rPr lang="zh-CN" altLang="en-US" smtClean="0"/>
              <a:t>‹#›</a:t>
            </a:fld>
            <a:endParaRPr lang="zh-CN" altLang="en-US"/>
          </a:p>
        </p:txBody>
      </p:sp>
    </p:spTree>
    <p:extLst>
      <p:ext uri="{BB962C8B-B14F-4D97-AF65-F5344CB8AC3E}">
        <p14:creationId xmlns:p14="http://schemas.microsoft.com/office/powerpoint/2010/main" val="38373885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913F1ED-9E57-47BA-B863-F52E0E2A04FF}"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913F1ED-9E57-47BA-B863-F52E0E2A04FF}" type="slidenum">
              <a:rPr lang="zh-CN" altLang="en-US" smtClean="0"/>
              <a:t>10</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913F1ED-9E57-47BA-B863-F52E0E2A04FF}" type="slidenum">
              <a:rPr lang="zh-CN" altLang="en-US" smtClean="0"/>
              <a:t>11</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913F1ED-9E57-47BA-B863-F52E0E2A04FF}" type="slidenum">
              <a:rPr lang="zh-CN" altLang="en-US" smtClean="0"/>
              <a:t>12</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913F1ED-9E57-47BA-B863-F52E0E2A04FF}" type="slidenum">
              <a:rPr lang="zh-CN" altLang="en-US" smtClean="0"/>
              <a:t>13</a:t>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913F1ED-9E57-47BA-B863-F52E0E2A04FF}" type="slidenum">
              <a:rPr lang="zh-CN" altLang="en-US" smtClean="0"/>
              <a:t>14</a:t>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913F1ED-9E57-47BA-B863-F52E0E2A04FF}" type="slidenum">
              <a:rPr lang="zh-CN" altLang="en-US" smtClean="0"/>
              <a:t>15</a:t>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913F1ED-9E57-47BA-B863-F52E0E2A04FF}" type="slidenum">
              <a:rPr lang="zh-CN" altLang="en-US" smtClean="0"/>
              <a:t>16</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913F1ED-9E57-47BA-B863-F52E0E2A04FF}" type="slidenum">
              <a:rPr lang="zh-CN" altLang="en-US" smtClean="0"/>
              <a:t>2</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913F1ED-9E57-47BA-B863-F52E0E2A04FF}" type="slidenum">
              <a:rPr lang="zh-CN" altLang="en-US" smtClean="0"/>
              <a:t>3</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913F1ED-9E57-47BA-B863-F52E0E2A04FF}" type="slidenum">
              <a:rPr lang="zh-CN" altLang="en-US" smtClean="0"/>
              <a:t>4</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913F1ED-9E57-47BA-B863-F52E0E2A04FF}" type="slidenum">
              <a:rPr lang="zh-CN" altLang="en-US" smtClean="0"/>
              <a:t>5</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913F1ED-9E57-47BA-B863-F52E0E2A04FF}" type="slidenum">
              <a:rPr lang="zh-CN" altLang="en-US" smtClean="0"/>
              <a:t>6</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913F1ED-9E57-47BA-B863-F52E0E2A04FF}" type="slidenum">
              <a:rPr lang="zh-CN" altLang="en-US" smtClean="0"/>
              <a:t>7</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913F1ED-9E57-47BA-B863-F52E0E2A04FF}" type="slidenum">
              <a:rPr lang="zh-CN" altLang="en-US" smtClean="0"/>
              <a:t>8</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913F1ED-9E57-47BA-B863-F52E0E2A04FF}" type="slidenum">
              <a:rPr lang="zh-CN" altLang="en-US" smtClean="0"/>
              <a:t>9</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901430E8-0415-4E9C-9897-C6B23FB519DA}" type="datetimeFigureOut">
              <a:rPr lang="zh-CN" altLang="en-US" smtClean="0"/>
              <a:t>2019/4/26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A974F96-5084-4492-B9F7-4B5467C81E7A}"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01430E8-0415-4E9C-9897-C6B23FB519DA}" type="datetimeFigureOut">
              <a:rPr lang="zh-CN" altLang="en-US" smtClean="0"/>
              <a:t>2019/4/26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A974F96-5084-4492-B9F7-4B5467C81E7A}"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01430E8-0415-4E9C-9897-C6B23FB519DA}" type="datetimeFigureOut">
              <a:rPr lang="zh-CN" altLang="en-US" smtClean="0"/>
              <a:t>2019/4/26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A974F96-5084-4492-B9F7-4B5467C81E7A}"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01430E8-0415-4E9C-9897-C6B23FB519DA}" type="datetimeFigureOut">
              <a:rPr lang="zh-CN" altLang="en-US" smtClean="0"/>
              <a:t>2019/4/26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A974F96-5084-4492-B9F7-4B5467C81E7A}"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901430E8-0415-4E9C-9897-C6B23FB519DA}" type="datetimeFigureOut">
              <a:rPr lang="zh-CN" altLang="en-US" smtClean="0"/>
              <a:t>2019/4/26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A974F96-5084-4492-B9F7-4B5467C81E7A}"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cxnSp>
        <p:nvCxnSpPr>
          <p:cNvPr id="13" name="直接连接符 12"/>
          <p:cNvCxnSpPr/>
          <p:nvPr userDrawn="1"/>
        </p:nvCxnSpPr>
        <p:spPr>
          <a:xfrm>
            <a:off x="0" y="1011663"/>
            <a:ext cx="12192000" cy="0"/>
          </a:xfrm>
          <a:prstGeom prst="line">
            <a:avLst/>
          </a:prstGeom>
          <a:ln w="19050">
            <a:solidFill>
              <a:srgbClr val="C00000"/>
            </a:solidFill>
            <a:prstDash val="solid"/>
          </a:ln>
          <a:effectLst>
            <a:outerShdw blurRad="50800" dist="254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4" name="TextBox 9"/>
          <p:cNvSpPr txBox="1"/>
          <p:nvPr userDrawn="1"/>
        </p:nvSpPr>
        <p:spPr>
          <a:xfrm>
            <a:off x="9190004" y="420614"/>
            <a:ext cx="2621230" cy="430887"/>
          </a:xfrm>
          <a:prstGeom prst="rect">
            <a:avLst/>
          </a:prstGeom>
          <a:noFill/>
          <a:effectLst>
            <a:outerShdw blurRad="50800" dist="38100" dir="5400000" algn="t" rotWithShape="0">
              <a:prstClr val="black">
                <a:alpha val="40000"/>
              </a:prstClr>
            </a:outerShdw>
          </a:effectLst>
        </p:spPr>
        <p:txBody>
          <a:bodyPr wrap="none" rtlCol="0">
            <a:spAutoFit/>
          </a:bodyPr>
          <a:lstStyle/>
          <a:p>
            <a:r>
              <a:rPr lang="en-US" altLang="zh-CN" sz="2200" b="0" spc="-300" dirty="0">
                <a:solidFill>
                  <a:srgbClr val="C8020B"/>
                </a:solidFill>
                <a:latin typeface="华文行楷" panose="02010800040101010101" pitchFamily="2" charset="-122"/>
                <a:ea typeface="华文行楷" panose="02010800040101010101" pitchFamily="2" charset="-122"/>
              </a:rPr>
              <a:t>“</a:t>
            </a:r>
            <a:r>
              <a:rPr lang="zh-CN" altLang="en-US" sz="2200" b="0" spc="-300" dirty="0">
                <a:solidFill>
                  <a:srgbClr val="C8020B"/>
                </a:solidFill>
                <a:latin typeface="华文行楷" panose="02010800040101010101" pitchFamily="2" charset="-122"/>
                <a:ea typeface="华文行楷" panose="02010800040101010101" pitchFamily="2" charset="-122"/>
              </a:rPr>
              <a:t>两学一做</a:t>
            </a:r>
            <a:r>
              <a:rPr lang="en-US" altLang="zh-CN" sz="2200" b="0" spc="-300" dirty="0">
                <a:solidFill>
                  <a:srgbClr val="C8020B"/>
                </a:solidFill>
                <a:latin typeface="华文行楷" panose="02010800040101010101" pitchFamily="2" charset="-122"/>
                <a:ea typeface="华文行楷" panose="02010800040101010101" pitchFamily="2" charset="-122"/>
              </a:rPr>
              <a:t>”</a:t>
            </a:r>
            <a:r>
              <a:rPr lang="zh-CN" altLang="en-US" sz="2200" b="0" spc="-300" dirty="0">
                <a:solidFill>
                  <a:srgbClr val="C8020B"/>
                </a:solidFill>
                <a:latin typeface="华文行楷" panose="02010800040101010101" pitchFamily="2" charset="-122"/>
                <a:ea typeface="华文行楷" panose="02010800040101010101" pitchFamily="2" charset="-122"/>
              </a:rPr>
              <a:t>学习教育</a:t>
            </a:r>
          </a:p>
        </p:txBody>
      </p:sp>
      <p:sp>
        <p:nvSpPr>
          <p:cNvPr id="18" name="文本占位符 2"/>
          <p:cNvSpPr>
            <a:spLocks noGrp="1"/>
          </p:cNvSpPr>
          <p:nvPr>
            <p:ph type="body" sz="quarter" idx="10" hasCustomPrompt="1"/>
          </p:nvPr>
        </p:nvSpPr>
        <p:spPr>
          <a:xfrm>
            <a:off x="1532864" y="450397"/>
            <a:ext cx="3577175" cy="422047"/>
          </a:xfrm>
        </p:spPr>
        <p:txBody>
          <a:bodyPr>
            <a:noAutofit/>
          </a:bodyPr>
          <a:lstStyle>
            <a:lvl1pPr marL="0" indent="0">
              <a:buNone/>
              <a:defRPr sz="2800" b="1">
                <a:latin typeface="微软雅黑" panose="020B0503020204020204" pitchFamily="34" charset="-122"/>
                <a:ea typeface="微软雅黑" panose="020B0503020204020204" pitchFamily="34" charset="-122"/>
              </a:defRPr>
            </a:lvl1pPr>
          </a:lstStyle>
          <a:p>
            <a:pPr lvl="0"/>
            <a:r>
              <a:rPr lang="zh-CN" altLang="en-US" dirty="0"/>
              <a:t>点击添加标题</a:t>
            </a:r>
          </a:p>
        </p:txBody>
      </p:sp>
      <p:grpSp>
        <p:nvGrpSpPr>
          <p:cNvPr id="22" name="组合 21"/>
          <p:cNvGrpSpPr/>
          <p:nvPr userDrawn="1"/>
        </p:nvGrpSpPr>
        <p:grpSpPr>
          <a:xfrm>
            <a:off x="7659830" y="205719"/>
            <a:ext cx="1423698" cy="764880"/>
            <a:chOff x="5142872" y="142712"/>
            <a:chExt cx="1423698" cy="764880"/>
          </a:xfrm>
        </p:grpSpPr>
        <p:pic>
          <p:nvPicPr>
            <p:cNvPr id="16" name="Picture 2" descr="C:\Users\xb\Desktop\素材--党建\PNG--党（国）徽旗\党旗红旗\16sucai_201507091736.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477365" y="301332"/>
              <a:ext cx="1089205" cy="571349"/>
            </a:xfrm>
            <a:prstGeom prst="rect">
              <a:avLst/>
            </a:prstGeom>
            <a:noFill/>
            <a:extLst>
              <a:ext uri="{909E8E84-426E-40DD-AFC4-6F175D3DCCD1}">
                <a14:hiddenFill xmlns:a14="http://schemas.microsoft.com/office/drawing/2010/main">
                  <a:solidFill>
                    <a:srgbClr val="FFFFFF"/>
                  </a:solidFill>
                </a14:hiddenFill>
              </a:ext>
            </a:extLst>
          </p:spPr>
        </p:pic>
        <p:pic>
          <p:nvPicPr>
            <p:cNvPr id="21" name="图片 2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142872" y="142712"/>
              <a:ext cx="821961" cy="764880"/>
            </a:xfrm>
            <a:prstGeom prst="rect">
              <a:avLst/>
            </a:prstGeom>
          </p:spPr>
        </p:pic>
      </p:grpSp>
      <p:pic>
        <p:nvPicPr>
          <p:cNvPr id="23" name="图片 2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2469823" cy="1104921"/>
          </a:xfrm>
          <a:prstGeom prst="rect">
            <a:avLst/>
          </a:prstGeom>
        </p:spPr>
      </p:pic>
    </p:spTree>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46000" fill="hold" nodeType="withEffect" p14:presetBounceEnd="49000">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14:bounceEnd="49000">
                                          <p:cBhvr additive="base">
                                            <p:cTn id="7" dur="1260" fill="hold"/>
                                            <p:tgtEl>
                                              <p:spTgt spid="23"/>
                                            </p:tgtEl>
                                            <p:attrNameLst>
                                              <p:attrName>ppt_x</p:attrName>
                                            </p:attrNameLst>
                                          </p:cBhvr>
                                          <p:tavLst>
                                            <p:tav tm="0">
                                              <p:val>
                                                <p:strVal val="#ppt_x"/>
                                              </p:val>
                                            </p:tav>
                                            <p:tav tm="100000">
                                              <p:val>
                                                <p:strVal val="#ppt_x"/>
                                              </p:val>
                                            </p:tav>
                                          </p:tavLst>
                                        </p:anim>
                                        <p:anim calcmode="lin" valueType="num" p14:bounceEnd="49000">
                                          <p:cBhvr additive="base">
                                            <p:cTn id="8" dur="1260" fill="hold"/>
                                            <p:tgtEl>
                                              <p:spTgt spid="23"/>
                                            </p:tgtEl>
                                            <p:attrNameLst>
                                              <p:attrName>ppt_y</p:attrName>
                                            </p:attrNameLst>
                                          </p:cBhvr>
                                          <p:tavLst>
                                            <p:tav tm="0">
                                              <p:val>
                                                <p:strVal val="0-#ppt_h/2"/>
                                              </p:val>
                                            </p:tav>
                                            <p:tav tm="100000">
                                              <p:val>
                                                <p:strVal val="#ppt_y"/>
                                              </p:val>
                                            </p:tav>
                                          </p:tavLst>
                                        </p:anim>
                                      </p:childTnLst>
                                    </p:cTn>
                                  </p:par>
                                </p:childTnLst>
                              </p:cTn>
                            </p:par>
                            <p:par>
                              <p:cTn id="9" fill="hold">
                                <p:stCondLst>
                                  <p:cond delay="1500"/>
                                </p:stCondLst>
                                <p:childTnLst>
                                  <p:par>
                                    <p:cTn id="10" presetID="22" presetClass="entr" presetSubtype="8" fill="hold" nodeType="after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750"/>
                                            <p:tgtEl>
                                              <p:spTgt spid="13"/>
                                            </p:tgtEl>
                                          </p:cBhvr>
                                        </p:animEffect>
                                      </p:childTnLst>
                                    </p:cTn>
                                  </p:par>
                                </p:childTnLst>
                              </p:cTn>
                            </p:par>
                            <p:par>
                              <p:cTn id="13" fill="hold">
                                <p:stCondLst>
                                  <p:cond delay="2500"/>
                                </p:stCondLst>
                                <p:childTnLst>
                                  <p:par>
                                    <p:cTn id="14" presetID="2" presetClass="entr" presetSubtype="2" decel="100000" fill="hold" grpId="0" nodeType="afterEffect">
                                      <p:stCondLst>
                                        <p:cond delay="0"/>
                                      </p:stCondLst>
                                      <p:iterate type="lt">
                                        <p:tmPct val="10000"/>
                                      </p:iterate>
                                      <p:childTnLst>
                                        <p:set>
                                          <p:cBhvr>
                                            <p:cTn id="15" dur="1" fill="hold">
                                              <p:stCondLst>
                                                <p:cond delay="0"/>
                                              </p:stCondLst>
                                            </p:cTn>
                                            <p:tgtEl>
                                              <p:spTgt spid="18">
                                                <p:txEl>
                                                  <p:pRg st="0" end="0"/>
                                                </p:txEl>
                                              </p:spTgt>
                                            </p:tgtEl>
                                            <p:attrNameLst>
                                              <p:attrName>style.visibility</p:attrName>
                                            </p:attrNameLst>
                                          </p:cBhvr>
                                          <p:to>
                                            <p:strVal val="visible"/>
                                          </p:to>
                                        </p:set>
                                        <p:anim calcmode="lin" valueType="num">
                                          <p:cBhvr additive="base">
                                            <p:cTn id="16" dur="500" fill="hold"/>
                                            <p:tgtEl>
                                              <p:spTgt spid="18">
                                                <p:txEl>
                                                  <p:pRg st="0" end="0"/>
                                                </p:txEl>
                                              </p:spTgt>
                                            </p:tgtEl>
                                            <p:attrNameLst>
                                              <p:attrName>ppt_x</p:attrName>
                                            </p:attrNameLst>
                                          </p:cBhvr>
                                          <p:tavLst>
                                            <p:tav tm="0">
                                              <p:val>
                                                <p:strVal val="1+#ppt_w/2"/>
                                              </p:val>
                                            </p:tav>
                                            <p:tav tm="100000">
                                              <p:val>
                                                <p:strVal val="#ppt_x"/>
                                              </p:val>
                                            </p:tav>
                                          </p:tavLst>
                                        </p:anim>
                                        <p:anim calcmode="lin" valueType="num">
                                          <p:cBhvr additive="base">
                                            <p:cTn id="17" dur="500" fill="hold"/>
                                            <p:tgtEl>
                                              <p:spTgt spid="18">
                                                <p:txEl>
                                                  <p:pRg st="0" end="0"/>
                                                </p:txEl>
                                              </p:spTgt>
                                            </p:tgtEl>
                                            <p:attrNameLst>
                                              <p:attrName>ppt_y</p:attrName>
                                            </p:attrNameLst>
                                          </p:cBhvr>
                                          <p:tavLst>
                                            <p:tav tm="0">
                                              <p:val>
                                                <p:strVal val="#ppt_y"/>
                                              </p:val>
                                            </p:tav>
                                            <p:tav tm="100000">
                                              <p:val>
                                                <p:strVal val="#ppt_y"/>
                                              </p:val>
                                            </p:tav>
                                          </p:tavLst>
                                        </p:anim>
                                      </p:childTnLst>
                                    </p:cTn>
                                  </p:par>
                                </p:childTnLst>
                              </p:cTn>
                            </p:par>
                            <p:par>
                              <p:cTn id="18" fill="hold">
                                <p:stCondLst>
                                  <p:cond delay="1500"/>
                                </p:stCondLst>
                                <p:childTnLst>
                                  <p:par>
                                    <p:cTn id="19" presetID="10" presetClass="entr" presetSubtype="0" fill="hold" nodeType="after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fade">
                                          <p:cBhvr>
                                            <p:cTn id="21" dur="500"/>
                                            <p:tgtEl>
                                              <p:spTgt spid="2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7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8" grpId="0" build="p">
            <p:tmplLst>
              <p:tmpl lvl="1">
                <p:tnLst>
                  <p:par>
                    <p:cTn presetID="2" presetClass="entr" presetSubtype="2" decel="100000" fill="hold" nodeType="afterEffect">
                      <p:stCondLst>
                        <p:cond delay="0"/>
                      </p:stCondLst>
                      <p:iterate type="lt">
                        <p:tmPct val="10000"/>
                      </p:iterate>
                      <p:childTnLst>
                        <p:set>
                          <p:cBhvr>
                            <p:cTn dur="1" fill="hold">
                              <p:stCondLst>
                                <p:cond delay="0"/>
                              </p:stCondLst>
                            </p:cTn>
                            <p:tgtEl>
                              <p:spTgt spid="18"/>
                            </p:tgtEl>
                            <p:attrNameLst>
                              <p:attrName>style.visibility</p:attrName>
                            </p:attrNameLst>
                          </p:cBhvr>
                          <p:to>
                            <p:strVal val="visible"/>
                          </p:to>
                        </p:set>
                        <p:anim calcmode="lin" valueType="num">
                          <p:cBhvr additive="base">
                            <p:cTn dur="500" fill="hold"/>
                            <p:tgtEl>
                              <p:spTgt spid="18"/>
                            </p:tgtEl>
                            <p:attrNameLst>
                              <p:attrName>ppt_x</p:attrName>
                            </p:attrNameLst>
                          </p:cBhvr>
                          <p:tavLst>
                            <p:tav tm="0">
                              <p:val>
                                <p:strVal val="1+#ppt_w/2"/>
                              </p:val>
                            </p:tav>
                            <p:tav tm="100000">
                              <p:val>
                                <p:strVal val="#ppt_x"/>
                              </p:val>
                            </p:tav>
                          </p:tavLst>
                        </p:anim>
                        <p:anim calcmode="lin" valueType="num">
                          <p:cBhvr additive="base">
                            <p:cTn dur="500" fill="hold"/>
                            <p:tgtEl>
                              <p:spTgt spid="18"/>
                            </p:tgtEl>
                            <p:attrNameLst>
                              <p:attrName>ppt_y</p:attrName>
                            </p:attrNameLst>
                          </p:cBhvr>
                          <p:tavLst>
                            <p:tav tm="0">
                              <p:val>
                                <p:strVal val="#ppt_y"/>
                              </p:val>
                            </p:tav>
                            <p:tav tm="100000">
                              <p:val>
                                <p:strVal val="#ppt_y"/>
                              </p:val>
                            </p:tav>
                          </p:tavLst>
                        </p:anim>
                      </p:childTnLst>
                    </p:cTn>
                  </p:par>
                </p:tnLst>
              </p:tmpl>
            </p:tmplLst>
          </p:bldP>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46000"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1260" fill="hold"/>
                                            <p:tgtEl>
                                              <p:spTgt spid="23"/>
                                            </p:tgtEl>
                                            <p:attrNameLst>
                                              <p:attrName>ppt_x</p:attrName>
                                            </p:attrNameLst>
                                          </p:cBhvr>
                                          <p:tavLst>
                                            <p:tav tm="0">
                                              <p:val>
                                                <p:strVal val="#ppt_x"/>
                                              </p:val>
                                            </p:tav>
                                            <p:tav tm="100000">
                                              <p:val>
                                                <p:strVal val="#ppt_x"/>
                                              </p:val>
                                            </p:tav>
                                          </p:tavLst>
                                        </p:anim>
                                        <p:anim calcmode="lin" valueType="num">
                                          <p:cBhvr additive="base">
                                            <p:cTn id="8" dur="1260" fill="hold"/>
                                            <p:tgtEl>
                                              <p:spTgt spid="23"/>
                                            </p:tgtEl>
                                            <p:attrNameLst>
                                              <p:attrName>ppt_y</p:attrName>
                                            </p:attrNameLst>
                                          </p:cBhvr>
                                          <p:tavLst>
                                            <p:tav tm="0">
                                              <p:val>
                                                <p:strVal val="0-#ppt_h/2"/>
                                              </p:val>
                                            </p:tav>
                                            <p:tav tm="100000">
                                              <p:val>
                                                <p:strVal val="#ppt_y"/>
                                              </p:val>
                                            </p:tav>
                                          </p:tavLst>
                                        </p:anim>
                                      </p:childTnLst>
                                    </p:cTn>
                                  </p:par>
                                </p:childTnLst>
                              </p:cTn>
                            </p:par>
                            <p:par>
                              <p:cTn id="9" fill="hold">
                                <p:stCondLst>
                                  <p:cond delay="1500"/>
                                </p:stCondLst>
                                <p:childTnLst>
                                  <p:par>
                                    <p:cTn id="10" presetID="22" presetClass="entr" presetSubtype="8" fill="hold" nodeType="after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750"/>
                                            <p:tgtEl>
                                              <p:spTgt spid="13"/>
                                            </p:tgtEl>
                                          </p:cBhvr>
                                        </p:animEffect>
                                      </p:childTnLst>
                                    </p:cTn>
                                  </p:par>
                                </p:childTnLst>
                              </p:cTn>
                            </p:par>
                            <p:par>
                              <p:cTn id="13" fill="hold">
                                <p:stCondLst>
                                  <p:cond delay="2500"/>
                                </p:stCondLst>
                                <p:childTnLst>
                                  <p:par>
                                    <p:cTn id="14" presetID="2" presetClass="entr" presetSubtype="2" decel="100000" fill="hold" grpId="0" nodeType="afterEffect">
                                      <p:stCondLst>
                                        <p:cond delay="0"/>
                                      </p:stCondLst>
                                      <p:iterate type="lt">
                                        <p:tmPct val="10000"/>
                                      </p:iterate>
                                      <p:childTnLst>
                                        <p:set>
                                          <p:cBhvr>
                                            <p:cTn id="15" dur="1" fill="hold">
                                              <p:stCondLst>
                                                <p:cond delay="0"/>
                                              </p:stCondLst>
                                            </p:cTn>
                                            <p:tgtEl>
                                              <p:spTgt spid="18">
                                                <p:txEl>
                                                  <p:pRg st="0" end="0"/>
                                                </p:txEl>
                                              </p:spTgt>
                                            </p:tgtEl>
                                            <p:attrNameLst>
                                              <p:attrName>style.visibility</p:attrName>
                                            </p:attrNameLst>
                                          </p:cBhvr>
                                          <p:to>
                                            <p:strVal val="visible"/>
                                          </p:to>
                                        </p:set>
                                        <p:anim calcmode="lin" valueType="num">
                                          <p:cBhvr additive="base">
                                            <p:cTn id="16" dur="500" fill="hold"/>
                                            <p:tgtEl>
                                              <p:spTgt spid="18">
                                                <p:txEl>
                                                  <p:pRg st="0" end="0"/>
                                                </p:txEl>
                                              </p:spTgt>
                                            </p:tgtEl>
                                            <p:attrNameLst>
                                              <p:attrName>ppt_x</p:attrName>
                                            </p:attrNameLst>
                                          </p:cBhvr>
                                          <p:tavLst>
                                            <p:tav tm="0">
                                              <p:val>
                                                <p:strVal val="1+#ppt_w/2"/>
                                              </p:val>
                                            </p:tav>
                                            <p:tav tm="100000">
                                              <p:val>
                                                <p:strVal val="#ppt_x"/>
                                              </p:val>
                                            </p:tav>
                                          </p:tavLst>
                                        </p:anim>
                                        <p:anim calcmode="lin" valueType="num">
                                          <p:cBhvr additive="base">
                                            <p:cTn id="17" dur="500" fill="hold"/>
                                            <p:tgtEl>
                                              <p:spTgt spid="18">
                                                <p:txEl>
                                                  <p:pRg st="0" end="0"/>
                                                </p:txEl>
                                              </p:spTgt>
                                            </p:tgtEl>
                                            <p:attrNameLst>
                                              <p:attrName>ppt_y</p:attrName>
                                            </p:attrNameLst>
                                          </p:cBhvr>
                                          <p:tavLst>
                                            <p:tav tm="0">
                                              <p:val>
                                                <p:strVal val="#ppt_y"/>
                                              </p:val>
                                            </p:tav>
                                            <p:tav tm="100000">
                                              <p:val>
                                                <p:strVal val="#ppt_y"/>
                                              </p:val>
                                            </p:tav>
                                          </p:tavLst>
                                        </p:anim>
                                      </p:childTnLst>
                                    </p:cTn>
                                  </p:par>
                                </p:childTnLst>
                              </p:cTn>
                            </p:par>
                            <p:par>
                              <p:cTn id="18" fill="hold">
                                <p:stCondLst>
                                  <p:cond delay="1500"/>
                                </p:stCondLst>
                                <p:childTnLst>
                                  <p:par>
                                    <p:cTn id="19" presetID="10" presetClass="entr" presetSubtype="0" fill="hold" nodeType="after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fade">
                                          <p:cBhvr>
                                            <p:cTn id="21" dur="500"/>
                                            <p:tgtEl>
                                              <p:spTgt spid="2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7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8" grpId="0" build="p">
            <p:tmplLst>
              <p:tmpl lvl="1">
                <p:tnLst>
                  <p:par>
                    <p:cTn presetID="2" presetClass="entr" presetSubtype="2" decel="100000" fill="hold" nodeType="afterEffect">
                      <p:stCondLst>
                        <p:cond delay="0"/>
                      </p:stCondLst>
                      <p:iterate type="lt">
                        <p:tmPct val="10000"/>
                      </p:iterate>
                      <p:childTnLst>
                        <p:set>
                          <p:cBhvr>
                            <p:cTn dur="1" fill="hold">
                              <p:stCondLst>
                                <p:cond delay="0"/>
                              </p:stCondLst>
                            </p:cTn>
                            <p:tgtEl>
                              <p:spTgt spid="18"/>
                            </p:tgtEl>
                            <p:attrNameLst>
                              <p:attrName>style.visibility</p:attrName>
                            </p:attrNameLst>
                          </p:cBhvr>
                          <p:to>
                            <p:strVal val="visible"/>
                          </p:to>
                        </p:set>
                        <p:anim calcmode="lin" valueType="num">
                          <p:cBhvr additive="base">
                            <p:cTn dur="500" fill="hold"/>
                            <p:tgtEl>
                              <p:spTgt spid="18"/>
                            </p:tgtEl>
                            <p:attrNameLst>
                              <p:attrName>ppt_x</p:attrName>
                            </p:attrNameLst>
                          </p:cBhvr>
                          <p:tavLst>
                            <p:tav tm="0">
                              <p:val>
                                <p:strVal val="1+#ppt_w/2"/>
                              </p:val>
                            </p:tav>
                            <p:tav tm="100000">
                              <p:val>
                                <p:strVal val="#ppt_x"/>
                              </p:val>
                            </p:tav>
                          </p:tavLst>
                        </p:anim>
                        <p:anim calcmode="lin" valueType="num">
                          <p:cBhvr additive="base">
                            <p:cTn dur="500" fill="hold"/>
                            <p:tgtEl>
                              <p:spTgt spid="18"/>
                            </p:tgtEl>
                            <p:attrNameLst>
                              <p:attrName>ppt_y</p:attrName>
                            </p:attrNameLst>
                          </p:cBhvr>
                          <p:tavLst>
                            <p:tav tm="0">
                              <p:val>
                                <p:strVal val="#ppt_y"/>
                              </p:val>
                            </p:tav>
                            <p:tav tm="100000">
                              <p:val>
                                <p:strVal val="#ppt_y"/>
                              </p:val>
                            </p:tav>
                          </p:tavLst>
                        </p:anim>
                      </p:childTnLst>
                    </p:cTn>
                  </p:par>
                </p:tnLst>
              </p:tmpl>
            </p:tmplLst>
          </p:bldP>
        </p:bldLst>
      </p:timing>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901430E8-0415-4E9C-9897-C6B23FB519DA}" type="datetimeFigureOut">
              <a:rPr lang="zh-CN" altLang="en-US" smtClean="0"/>
              <a:t>2019/4/26</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DA974F96-5084-4492-B9F7-4B5467C81E7A}"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901430E8-0415-4E9C-9897-C6B23FB519DA}" type="datetimeFigureOut">
              <a:rPr lang="zh-CN" altLang="en-US" smtClean="0"/>
              <a:t>2019/4/26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DA974F96-5084-4492-B9F7-4B5467C81E7A}"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01430E8-0415-4E9C-9897-C6B23FB519DA}" type="datetimeFigureOut">
              <a:rPr lang="zh-CN" altLang="en-US" smtClean="0"/>
              <a:t>2019/4/26</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DA974F96-5084-4492-B9F7-4B5467C81E7A}"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01430E8-0415-4E9C-9897-C6B23FB519DA}" type="datetimeFigureOut">
              <a:rPr lang="zh-CN" altLang="en-US" smtClean="0"/>
              <a:t>2019/4/26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A974F96-5084-4492-B9F7-4B5467C81E7A}"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01430E8-0415-4E9C-9897-C6B23FB519DA}" type="datetimeFigureOut">
              <a:rPr lang="zh-CN" altLang="en-US" smtClean="0"/>
              <a:t>2019/4/26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A974F96-5084-4492-B9F7-4B5467C81E7A}"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lum/>
          </a:blip>
          <a:srcRect/>
          <a:stretch>
            <a:fillRect t="-1000" b="-1000"/>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1430E8-0415-4E9C-9897-C6B23FB519DA}" type="datetimeFigureOut">
              <a:rPr lang="zh-CN" altLang="en-US" smtClean="0"/>
              <a:t>2019/4/26</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974F96-5084-4492-B9F7-4B5467C81E7A}"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tags" Target="../tags/tag3.xml"/><Relationship Id="rId7" Type="http://schemas.openxmlformats.org/officeDocument/2006/relationships/image" Target="../media/image6.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5.png"/><Relationship Id="rId5" Type="http://schemas.openxmlformats.org/officeDocument/2006/relationships/notesSlide" Target="../notesSlides/notesSlide1.xml"/><Relationship Id="rId10" Type="http://schemas.openxmlformats.org/officeDocument/2006/relationships/image" Target="../media/image8.png"/><Relationship Id="rId4" Type="http://schemas.openxmlformats.org/officeDocument/2006/relationships/slideLayout" Target="../slideLayouts/slideLayout1.xml"/><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tags" Target="../tags/tag12.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tags" Target="../tags/tag13.xml"/><Relationship Id="rId5" Type="http://schemas.openxmlformats.org/officeDocument/2006/relationships/image" Target="../media/image15.jpe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tags" Target="../tags/tag14.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xml"/><Relationship Id="rId1" Type="http://schemas.openxmlformats.org/officeDocument/2006/relationships/tags" Target="../tags/tag15.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tags" Target="../tags/tag16.xml"/><Relationship Id="rId5" Type="http://schemas.openxmlformats.org/officeDocument/2006/relationships/image" Target="../media/image18.png"/><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xml"/><Relationship Id="rId1" Type="http://schemas.openxmlformats.org/officeDocument/2006/relationships/tags" Target="../tags/tag17.xml"/><Relationship Id="rId5" Type="http://schemas.openxmlformats.org/officeDocument/2006/relationships/image" Target="../media/image19.jpeg"/><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4.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ags" Target="../tags/tag5.xml"/><Relationship Id="rId5" Type="http://schemas.openxmlformats.org/officeDocument/2006/relationships/image" Target="../media/image10.jpe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tags" Target="../tags/tag6.xml"/><Relationship Id="rId5" Type="http://schemas.openxmlformats.org/officeDocument/2006/relationships/image" Target="../media/image11.jpe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tags" Target="../tags/tag7.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ags" Target="../tags/tag8.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9.xml"/><Relationship Id="rId5" Type="http://schemas.openxmlformats.org/officeDocument/2006/relationships/image" Target="../media/image12.jpe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tags" Target="../tags/tag10.xml"/><Relationship Id="rId5" Type="http://schemas.openxmlformats.org/officeDocument/2006/relationships/image" Target="../media/image13.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tags" Target="../tags/tag11.xml"/><Relationship Id="rId5" Type="http://schemas.openxmlformats.org/officeDocument/2006/relationships/image" Target="../media/image14.jpe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2932913"/>
            <a:ext cx="12192000" cy="3924300"/>
          </a:xfrm>
          <a:prstGeom prst="rect">
            <a:avLst/>
          </a:prstGeom>
        </p:spPr>
      </p:pic>
      <p:pic>
        <p:nvPicPr>
          <p:cNvPr id="4" name="图片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5839154"/>
            <a:ext cx="10058400" cy="1018846"/>
          </a:xfrm>
          <a:prstGeom prst="rect">
            <a:avLst/>
          </a:prstGeom>
        </p:spPr>
      </p:pic>
      <p:pic>
        <p:nvPicPr>
          <p:cNvPr id="5" name="图片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0"/>
            <a:ext cx="4825397" cy="2158730"/>
          </a:xfrm>
          <a:prstGeom prst="rect">
            <a:avLst/>
          </a:prstGeom>
        </p:spPr>
      </p:pic>
      <p:pic>
        <p:nvPicPr>
          <p:cNvPr id="7" name="图片 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249143" y="4165937"/>
            <a:ext cx="5942857" cy="2692063"/>
          </a:xfrm>
          <a:prstGeom prst="rect">
            <a:avLst/>
          </a:prstGeom>
        </p:spPr>
      </p:pic>
      <p:sp>
        <p:nvSpPr>
          <p:cNvPr id="2" name="矩形 1"/>
          <p:cNvSpPr/>
          <p:nvPr>
            <p:custDataLst>
              <p:tags r:id="rId2"/>
            </p:custDataLst>
          </p:nvPr>
        </p:nvSpPr>
        <p:spPr>
          <a:xfrm>
            <a:off x="7955801" y="4177"/>
            <a:ext cx="309880" cy="319405"/>
          </a:xfrm>
          <a:prstGeom prst="rect">
            <a:avLst/>
          </a:prstGeom>
        </p:spPr>
        <p:txBody>
          <a:bodyPr wrap="none">
            <a:spAutoFit/>
          </a:bodyPr>
          <a:lstStyle/>
          <a:p>
            <a:endParaRPr lang="zh-CN" altLang="en-US" sz="1400" dirty="0">
              <a:latin typeface="微软雅黑" panose="020B0503020204020204" pitchFamily="34" charset="-122"/>
              <a:ea typeface="微软雅黑" panose="020B0503020204020204" pitchFamily="34" charset="-122"/>
            </a:endParaRPr>
          </a:p>
        </p:txBody>
      </p:sp>
      <p:sp>
        <p:nvSpPr>
          <p:cNvPr id="11" name="矩形 10"/>
          <p:cNvSpPr/>
          <p:nvPr>
            <p:custDataLst>
              <p:tags r:id="rId3"/>
            </p:custDataLst>
          </p:nvPr>
        </p:nvSpPr>
        <p:spPr>
          <a:xfrm>
            <a:off x="7955801" y="4177"/>
            <a:ext cx="309880" cy="319405"/>
          </a:xfrm>
          <a:prstGeom prst="rect">
            <a:avLst/>
          </a:prstGeom>
        </p:spPr>
        <p:txBody>
          <a:bodyPr wrap="none">
            <a:spAutoFit/>
          </a:bodyPr>
          <a:lstStyle/>
          <a:p>
            <a:endParaRPr lang="zh-CN" altLang="en-US" sz="1400" dirty="0">
              <a:latin typeface="微软雅黑" panose="020B0503020204020204" pitchFamily="34" charset="-122"/>
              <a:ea typeface="微软雅黑" panose="020B0503020204020204" pitchFamily="34" charset="-122"/>
            </a:endParaRPr>
          </a:p>
        </p:txBody>
      </p:sp>
      <p:sp>
        <p:nvSpPr>
          <p:cNvPr id="10" name="文本框 9"/>
          <p:cNvSpPr txBox="1"/>
          <p:nvPr/>
        </p:nvSpPr>
        <p:spPr>
          <a:xfrm>
            <a:off x="923281" y="2068816"/>
            <a:ext cx="9135119" cy="923330"/>
          </a:xfrm>
          <a:prstGeom prst="rect">
            <a:avLst/>
          </a:prstGeom>
          <a:noFill/>
          <a:effectLst>
            <a:outerShdw blurRad="50800" dist="38100" dir="2700000" algn="tl" rotWithShape="0">
              <a:prstClr val="black">
                <a:alpha val="40000"/>
              </a:prstClr>
            </a:outerShdw>
          </a:effectLst>
        </p:spPr>
        <p:txBody>
          <a:bodyPr wrap="square" rtlCol="0" anchor="ctr">
            <a:spAutoFit/>
          </a:bodyPr>
          <a:lstStyle/>
          <a:p>
            <a:pPr algn="r"/>
            <a:r>
              <a:rPr lang="zh-CN" altLang="en-US" sz="5400" b="1" dirty="0" smtClean="0">
                <a:solidFill>
                  <a:srgbClr val="FF0000"/>
                </a:solidFill>
                <a:latin typeface="微软雅黑" pitchFamily="34" charset="-122"/>
                <a:ea typeface="微软雅黑" pitchFamily="34" charset="-122"/>
              </a:rPr>
              <a:t>学校近期重要事件通报</a:t>
            </a:r>
            <a:endParaRPr lang="zh-CN" altLang="en-US" sz="5400" b="1" dirty="0">
              <a:solidFill>
                <a:srgbClr val="FF0000"/>
              </a:solidFill>
              <a:latin typeface="微软雅黑" pitchFamily="34" charset="-122"/>
              <a:ea typeface="微软雅黑" pitchFamily="34" charset="-122"/>
            </a:endParaRPr>
          </a:p>
        </p:txBody>
      </p:sp>
      <p:pic>
        <p:nvPicPr>
          <p:cNvPr id="15" name="图片 1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51113" y="2096246"/>
            <a:ext cx="1000438" cy="1002749"/>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76000" fill="hold" nodeType="withEffect" p14:presetBounceEnd="76000">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76000">
                                          <p:cBhvr additive="base">
                                            <p:cTn id="7" dur="1500" fill="hold"/>
                                            <p:tgtEl>
                                              <p:spTgt spid="5"/>
                                            </p:tgtEl>
                                            <p:attrNameLst>
                                              <p:attrName>ppt_x</p:attrName>
                                            </p:attrNameLst>
                                          </p:cBhvr>
                                          <p:tavLst>
                                            <p:tav tm="0">
                                              <p:val>
                                                <p:strVal val="#ppt_x"/>
                                              </p:val>
                                            </p:tav>
                                            <p:tav tm="100000">
                                              <p:val>
                                                <p:strVal val="#ppt_x"/>
                                              </p:val>
                                            </p:tav>
                                          </p:tavLst>
                                        </p:anim>
                                        <p:anim calcmode="lin" valueType="num" p14:bounceEnd="76000">
                                          <p:cBhvr additive="base">
                                            <p:cTn id="8" dur="150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1500"/>
                                </p:stCondLst>
                                <p:childTnLst>
                                  <p:par>
                                    <p:cTn id="10" presetID="22" presetClass="entr" presetSubtype="8"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750"/>
                                            <p:tgtEl>
                                              <p:spTgt spid="4"/>
                                            </p:tgtEl>
                                          </p:cBhvr>
                                        </p:animEffect>
                                      </p:childTnLst>
                                    </p:cTn>
                                  </p:par>
                                </p:childTnLst>
                              </p:cTn>
                            </p:par>
                            <p:par>
                              <p:cTn id="13" fill="hold">
                                <p:stCondLst>
                                  <p:cond delay="2500"/>
                                </p:stCondLst>
                                <p:childTnLst>
                                  <p:par>
                                    <p:cTn id="14" presetID="42" presetClass="entr" presetSubtype="0"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1000"/>
                                            <p:tgtEl>
                                              <p:spTgt spid="7"/>
                                            </p:tgtEl>
                                          </p:cBhvr>
                                        </p:animEffect>
                                        <p:anim calcmode="lin" valueType="num">
                                          <p:cBhvr>
                                            <p:cTn id="17" dur="1000" fill="hold"/>
                                            <p:tgtEl>
                                              <p:spTgt spid="7"/>
                                            </p:tgtEl>
                                            <p:attrNameLst>
                                              <p:attrName>ppt_x</p:attrName>
                                            </p:attrNameLst>
                                          </p:cBhvr>
                                          <p:tavLst>
                                            <p:tav tm="0">
                                              <p:val>
                                                <p:strVal val="#ppt_x"/>
                                              </p:val>
                                            </p:tav>
                                            <p:tav tm="100000">
                                              <p:val>
                                                <p:strVal val="#ppt_x"/>
                                              </p:val>
                                            </p:tav>
                                          </p:tavLst>
                                        </p:anim>
                                        <p:anim calcmode="lin" valueType="num">
                                          <p:cBhvr>
                                            <p:cTn id="1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7600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500" fill="hold"/>
                                            <p:tgtEl>
                                              <p:spTgt spid="5"/>
                                            </p:tgtEl>
                                            <p:attrNameLst>
                                              <p:attrName>ppt_x</p:attrName>
                                            </p:attrNameLst>
                                          </p:cBhvr>
                                          <p:tavLst>
                                            <p:tav tm="0">
                                              <p:val>
                                                <p:strVal val="#ppt_x"/>
                                              </p:val>
                                            </p:tav>
                                            <p:tav tm="100000">
                                              <p:val>
                                                <p:strVal val="#ppt_x"/>
                                              </p:val>
                                            </p:tav>
                                          </p:tavLst>
                                        </p:anim>
                                        <p:anim calcmode="lin" valueType="num">
                                          <p:cBhvr additive="base">
                                            <p:cTn id="8" dur="150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1500"/>
                                </p:stCondLst>
                                <p:childTnLst>
                                  <p:par>
                                    <p:cTn id="10" presetID="22" presetClass="entr" presetSubtype="8"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750"/>
                                            <p:tgtEl>
                                              <p:spTgt spid="4"/>
                                            </p:tgtEl>
                                          </p:cBhvr>
                                        </p:animEffect>
                                      </p:childTnLst>
                                    </p:cTn>
                                  </p:par>
                                </p:childTnLst>
                              </p:cTn>
                            </p:par>
                            <p:par>
                              <p:cTn id="13" fill="hold">
                                <p:stCondLst>
                                  <p:cond delay="2500"/>
                                </p:stCondLst>
                                <p:childTnLst>
                                  <p:par>
                                    <p:cTn id="14" presetID="42" presetClass="entr" presetSubtype="0"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1000"/>
                                            <p:tgtEl>
                                              <p:spTgt spid="7"/>
                                            </p:tgtEl>
                                          </p:cBhvr>
                                        </p:animEffect>
                                        <p:anim calcmode="lin" valueType="num">
                                          <p:cBhvr>
                                            <p:cTn id="17" dur="1000" fill="hold"/>
                                            <p:tgtEl>
                                              <p:spTgt spid="7"/>
                                            </p:tgtEl>
                                            <p:attrNameLst>
                                              <p:attrName>ppt_x</p:attrName>
                                            </p:attrNameLst>
                                          </p:cBhvr>
                                          <p:tavLst>
                                            <p:tav tm="0">
                                              <p:val>
                                                <p:strVal val="#ppt_x"/>
                                              </p:val>
                                            </p:tav>
                                            <p:tav tm="100000">
                                              <p:val>
                                                <p:strVal val="#ppt_x"/>
                                              </p:val>
                                            </p:tav>
                                          </p:tavLst>
                                        </p:anim>
                                        <p:anim calcmode="lin" valueType="num">
                                          <p:cBhvr>
                                            <p:cTn id="1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矩形 33"/>
          <p:cNvSpPr/>
          <p:nvPr>
            <p:custDataLst>
              <p:tags r:id="rId1"/>
            </p:custDataLst>
          </p:nvPr>
        </p:nvSpPr>
        <p:spPr>
          <a:xfrm>
            <a:off x="7955801" y="4177"/>
            <a:ext cx="309880" cy="319405"/>
          </a:xfrm>
          <a:prstGeom prst="rect">
            <a:avLst/>
          </a:prstGeom>
        </p:spPr>
        <p:txBody>
          <a:bodyPr wrap="none">
            <a:spAutoFit/>
          </a:bodyPr>
          <a:lstStyle/>
          <a:p>
            <a:endParaRPr lang="zh-CN" altLang="en-US" sz="1400" dirty="0">
              <a:latin typeface="微软雅黑" panose="020B0503020204020204" pitchFamily="34" charset="-122"/>
              <a:ea typeface="微软雅黑" panose="020B0503020204020204" pitchFamily="34" charset="-122"/>
            </a:endParaRPr>
          </a:p>
        </p:txBody>
      </p:sp>
      <p:sp>
        <p:nvSpPr>
          <p:cNvPr id="2" name="矩形 1"/>
          <p:cNvSpPr/>
          <p:nvPr/>
        </p:nvSpPr>
        <p:spPr>
          <a:xfrm>
            <a:off x="1005069" y="1304370"/>
            <a:ext cx="10129422" cy="4500687"/>
          </a:xfrm>
          <a:prstGeom prst="rect">
            <a:avLst/>
          </a:prstGeom>
          <a:solidFill>
            <a:schemeClr val="bg1"/>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3" name="文本框 52"/>
          <p:cNvSpPr txBox="1"/>
          <p:nvPr/>
        </p:nvSpPr>
        <p:spPr>
          <a:xfrm>
            <a:off x="2819437" y="1710690"/>
            <a:ext cx="6499860" cy="583565"/>
          </a:xfrm>
          <a:prstGeom prst="rect">
            <a:avLst/>
          </a:prstGeom>
          <a:noFill/>
        </p:spPr>
        <p:txBody>
          <a:bodyPr wrap="square" rtlCol="0">
            <a:spAutoFit/>
          </a:bodyPr>
          <a:lstStyle/>
          <a:p>
            <a:r>
              <a:rPr lang="zh-CN" altLang="en-US" sz="3200" b="1" kern="1900" spc="600" dirty="0">
                <a:solidFill>
                  <a:srgbClr val="C00000"/>
                </a:solidFill>
                <a:latin typeface="微软雅黑" panose="020B0503020204020204" pitchFamily="34" charset="-122"/>
                <a:ea typeface="微软雅黑" panose="020B0503020204020204" pitchFamily="34" charset="-122"/>
                <a:sym typeface="+mn-ea"/>
              </a:rPr>
              <a:t>第三届互联网＋科技节开幕式</a:t>
            </a:r>
          </a:p>
        </p:txBody>
      </p:sp>
      <p:sp>
        <p:nvSpPr>
          <p:cNvPr id="55" name="文本框 54"/>
          <p:cNvSpPr txBox="1"/>
          <p:nvPr/>
        </p:nvSpPr>
        <p:spPr>
          <a:xfrm>
            <a:off x="1185944" y="2294253"/>
            <a:ext cx="9766845" cy="3169285"/>
          </a:xfrm>
          <a:prstGeom prst="rect">
            <a:avLst/>
          </a:prstGeom>
          <a:noFill/>
        </p:spPr>
        <p:txBody>
          <a:bodyPr wrap="square" rtlCol="0">
            <a:spAutoFit/>
          </a:bodyPr>
          <a:lstStyle/>
          <a:p>
            <a:r>
              <a:rPr lang="en-US" altLang="zh-CN" sz="2000" b="1" dirty="0"/>
              <a:t>         </a:t>
            </a:r>
            <a:r>
              <a:rPr sz="2000" dirty="0">
                <a:sym typeface="+mn-ea"/>
              </a:rPr>
              <a:t>2019年4月3日下午学校在珠海校区举办第三届互联网＋科技节开幕式暨学风建设三年行动计划启动仪式。学校党委副书记、纪委书记宣杰出席仪式，党委学生工作部（处）、教务处、图书馆、各学院总支负责人，珠海校区全体辅导员、学生代表200余人参加活动，启动仪式由学生工作部（处）长、团委书记陈哲主持。针对学风建设存在的问题和不足，宣杰为进一步做好学风建设提出了思路。陈芷莹作为代表向广大同学发出倡议，号召同学们积极响应学校学风建设三年行动计划的工作部署，并承诺：按时出勤，不迟到不旷课，不带早餐进课堂；诚信考试，拒绝作弊；积极借阅图书，提升文化素养；主动参加“校园健康跑”等体育文化活动。并把人生最宝贵的时间投入到知识的海洋中，让优良学风吹进书声朗朗的课堂里，让文明之花盛开在校园的每一个角落</a:t>
            </a:r>
            <a:r>
              <a:rPr lang="zh-CN" sz="2000" dirty="0">
                <a:sym typeface="+mn-ea"/>
              </a:rPr>
              <a:t>。</a:t>
            </a:r>
          </a:p>
        </p:txBody>
      </p:sp>
      <p:sp>
        <p:nvSpPr>
          <p:cNvPr id="4" name="矩形 3"/>
          <p:cNvSpPr/>
          <p:nvPr/>
        </p:nvSpPr>
        <p:spPr>
          <a:xfrm>
            <a:off x="-1" y="314704"/>
            <a:ext cx="2263807" cy="34224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文本框 55"/>
          <p:cNvSpPr txBox="1"/>
          <p:nvPr/>
        </p:nvSpPr>
        <p:spPr>
          <a:xfrm>
            <a:off x="-12769" y="307786"/>
            <a:ext cx="2276575" cy="369332"/>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r>
              <a:rPr lang="zh-CN" altLang="en-US" dirty="0">
                <a:solidFill>
                  <a:schemeClr val="bg1"/>
                </a:solidFill>
                <a:latin typeface="Adobe 黑体 Std R" panose="020B0400000000000000" pitchFamily="34" charset="-122"/>
                <a:ea typeface="Adobe 黑体 Std R" panose="020B0400000000000000" pitchFamily="34" charset="-122"/>
              </a:rPr>
              <a:t>学校重要</a:t>
            </a:r>
            <a:r>
              <a:rPr lang="zh-CN" altLang="en-US" dirty="0" smtClean="0">
                <a:solidFill>
                  <a:schemeClr val="bg1"/>
                </a:solidFill>
                <a:latin typeface="Adobe 黑体 Std R" panose="020B0400000000000000" pitchFamily="34" charset="-122"/>
                <a:ea typeface="Adobe 黑体 Std R" panose="020B0400000000000000" pitchFamily="34" charset="-122"/>
              </a:rPr>
              <a:t>事件通报</a:t>
            </a:r>
            <a:endParaRPr lang="zh-CN" altLang="en-US" dirty="0">
              <a:solidFill>
                <a:schemeClr val="bg1"/>
              </a:solidFill>
              <a:latin typeface="Adobe 黑体 Std R" panose="020B0400000000000000" pitchFamily="34" charset="-122"/>
              <a:ea typeface="Adobe 黑体 Std R" panose="020B0400000000000000" pitchFamily="34" charset="-122"/>
            </a:endParaRPr>
          </a:p>
        </p:txBody>
      </p:sp>
      <p:pic>
        <p:nvPicPr>
          <p:cNvPr id="54" name="Picture 6" descr="G:\2016我图\两会\ooopic_10194892_b0c64675b11c678cafbc\004.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9198786" y="-1"/>
            <a:ext cx="2993210" cy="188206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fade">
                                      <p:cBhvr>
                                        <p:cTn id="7" dur="500"/>
                                        <p:tgtEl>
                                          <p:spTgt spid="53"/>
                                        </p:tgtEl>
                                      </p:cBhvr>
                                    </p:animEffect>
                                    <p:anim calcmode="lin" valueType="num">
                                      <p:cBhvr>
                                        <p:cTn id="8" dur="500" fill="hold"/>
                                        <p:tgtEl>
                                          <p:spTgt spid="53"/>
                                        </p:tgtEl>
                                        <p:attrNameLst>
                                          <p:attrName>ppt_x</p:attrName>
                                        </p:attrNameLst>
                                      </p:cBhvr>
                                      <p:tavLst>
                                        <p:tav tm="0">
                                          <p:val>
                                            <p:strVal val="#ppt_x"/>
                                          </p:val>
                                        </p:tav>
                                        <p:tav tm="100000">
                                          <p:val>
                                            <p:strVal val="#ppt_x"/>
                                          </p:val>
                                        </p:tav>
                                      </p:tavLst>
                                    </p:anim>
                                    <p:anim calcmode="lin" valueType="num">
                                      <p:cBhvr>
                                        <p:cTn id="9" dur="500" fill="hold"/>
                                        <p:tgtEl>
                                          <p:spTgt spid="53"/>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2" presetClass="entr" presetSubtype="2" fill="hold" nodeType="afterEffect">
                                  <p:stCondLst>
                                    <p:cond delay="0"/>
                                  </p:stCondLst>
                                  <p:childTnLst>
                                    <p:set>
                                      <p:cBhvr>
                                        <p:cTn id="12" dur="1" fill="hold">
                                          <p:stCondLst>
                                            <p:cond delay="0"/>
                                          </p:stCondLst>
                                        </p:cTn>
                                        <p:tgtEl>
                                          <p:spTgt spid="54"/>
                                        </p:tgtEl>
                                        <p:attrNameLst>
                                          <p:attrName>style.visibility</p:attrName>
                                        </p:attrNameLst>
                                      </p:cBhvr>
                                      <p:to>
                                        <p:strVal val="visible"/>
                                      </p:to>
                                    </p:set>
                                    <p:animEffect transition="in" filter="wipe(right)">
                                      <p:cBhvr>
                                        <p:cTn id="13"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矩形 33"/>
          <p:cNvSpPr/>
          <p:nvPr>
            <p:custDataLst>
              <p:tags r:id="rId1"/>
            </p:custDataLst>
          </p:nvPr>
        </p:nvSpPr>
        <p:spPr>
          <a:xfrm>
            <a:off x="7955801" y="4177"/>
            <a:ext cx="309880" cy="319405"/>
          </a:xfrm>
          <a:prstGeom prst="rect">
            <a:avLst/>
          </a:prstGeom>
        </p:spPr>
        <p:txBody>
          <a:bodyPr wrap="none">
            <a:spAutoFit/>
          </a:bodyPr>
          <a:lstStyle/>
          <a:p>
            <a:endParaRPr lang="zh-CN" altLang="en-US" sz="1400" dirty="0">
              <a:latin typeface="微软雅黑" panose="020B0503020204020204" pitchFamily="34" charset="-122"/>
              <a:ea typeface="微软雅黑" panose="020B0503020204020204" pitchFamily="34" charset="-122"/>
            </a:endParaRPr>
          </a:p>
        </p:txBody>
      </p:sp>
      <p:sp>
        <p:nvSpPr>
          <p:cNvPr id="2" name="矩形 1"/>
          <p:cNvSpPr/>
          <p:nvPr/>
        </p:nvSpPr>
        <p:spPr>
          <a:xfrm>
            <a:off x="1005069" y="1304370"/>
            <a:ext cx="10129422" cy="4500687"/>
          </a:xfrm>
          <a:prstGeom prst="rect">
            <a:avLst/>
          </a:prstGeom>
          <a:solidFill>
            <a:schemeClr val="bg1"/>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3" name="文本框 52"/>
          <p:cNvSpPr txBox="1"/>
          <p:nvPr/>
        </p:nvSpPr>
        <p:spPr>
          <a:xfrm>
            <a:off x="2503805" y="1871345"/>
            <a:ext cx="7294245" cy="583565"/>
          </a:xfrm>
          <a:prstGeom prst="rect">
            <a:avLst/>
          </a:prstGeom>
          <a:noFill/>
        </p:spPr>
        <p:txBody>
          <a:bodyPr wrap="square" rtlCol="0">
            <a:spAutoFit/>
          </a:bodyPr>
          <a:lstStyle/>
          <a:p>
            <a:r>
              <a:rPr lang="zh-CN" altLang="en-US" sz="3200" b="1" kern="1900" spc="600" dirty="0">
                <a:solidFill>
                  <a:srgbClr val="C00000"/>
                </a:solidFill>
                <a:latin typeface="微软雅黑" panose="020B0503020204020204" pitchFamily="34" charset="-122"/>
                <a:ea typeface="微软雅黑" panose="020B0503020204020204" pitchFamily="34" charset="-122"/>
                <a:sym typeface="+mn-ea"/>
              </a:rPr>
              <a:t>“新时代，新作为，广科青年说”</a:t>
            </a:r>
          </a:p>
        </p:txBody>
      </p:sp>
      <p:sp>
        <p:nvSpPr>
          <p:cNvPr id="4" name="矩形 3"/>
          <p:cNvSpPr/>
          <p:nvPr/>
        </p:nvSpPr>
        <p:spPr>
          <a:xfrm>
            <a:off x="-1" y="314704"/>
            <a:ext cx="2263807" cy="34224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文本框 55"/>
          <p:cNvSpPr txBox="1"/>
          <p:nvPr/>
        </p:nvSpPr>
        <p:spPr>
          <a:xfrm>
            <a:off x="-12769" y="307786"/>
            <a:ext cx="2276575" cy="369332"/>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r>
              <a:rPr lang="zh-CN" altLang="en-US" dirty="0">
                <a:solidFill>
                  <a:schemeClr val="bg1"/>
                </a:solidFill>
                <a:latin typeface="Adobe 黑体 Std R" panose="020B0400000000000000" pitchFamily="34" charset="-122"/>
                <a:ea typeface="Adobe 黑体 Std R" panose="020B0400000000000000" pitchFamily="34" charset="-122"/>
              </a:rPr>
              <a:t>学校重要</a:t>
            </a:r>
            <a:r>
              <a:rPr lang="zh-CN" altLang="en-US" dirty="0" smtClean="0">
                <a:solidFill>
                  <a:schemeClr val="bg1"/>
                </a:solidFill>
                <a:latin typeface="Adobe 黑体 Std R" panose="020B0400000000000000" pitchFamily="34" charset="-122"/>
                <a:ea typeface="Adobe 黑体 Std R" panose="020B0400000000000000" pitchFamily="34" charset="-122"/>
              </a:rPr>
              <a:t>事件通报</a:t>
            </a:r>
            <a:endParaRPr lang="zh-CN" altLang="en-US" dirty="0">
              <a:solidFill>
                <a:schemeClr val="bg1"/>
              </a:solidFill>
              <a:latin typeface="Adobe 黑体 Std R" panose="020B0400000000000000" pitchFamily="34" charset="-122"/>
              <a:ea typeface="Adobe 黑体 Std R" panose="020B0400000000000000" pitchFamily="34" charset="-122"/>
            </a:endParaRPr>
          </a:p>
        </p:txBody>
      </p:sp>
      <p:pic>
        <p:nvPicPr>
          <p:cNvPr id="54" name="Picture 6" descr="G:\2016我图\两会\ooopic_10194892_b0c64675b11c678cafbc\004.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9198786" y="-1"/>
            <a:ext cx="2993210" cy="1882067"/>
          </a:xfrm>
          <a:prstGeom prst="rect">
            <a:avLst/>
          </a:prstGeom>
          <a:noFill/>
          <a:extLst>
            <a:ext uri="{909E8E84-426E-40DD-AFC4-6F175D3DCCD1}">
              <a14:hiddenFill xmlns:a14="http://schemas.microsoft.com/office/drawing/2010/main">
                <a:solidFill>
                  <a:srgbClr val="FFFFFF"/>
                </a:solidFill>
              </a14:hiddenFill>
            </a:ext>
          </a:extLst>
        </p:spPr>
      </p:pic>
      <p:grpSp>
        <p:nvGrpSpPr>
          <p:cNvPr id="3" name="组合 2"/>
          <p:cNvGrpSpPr/>
          <p:nvPr/>
        </p:nvGrpSpPr>
        <p:grpSpPr>
          <a:xfrm>
            <a:off x="1237747" y="2468245"/>
            <a:ext cx="9797415" cy="2861310"/>
            <a:chOff x="1860" y="4292"/>
            <a:chExt cx="15429" cy="4506"/>
          </a:xfrm>
        </p:grpSpPr>
        <p:sp>
          <p:nvSpPr>
            <p:cNvPr id="55" name="文本框 54"/>
            <p:cNvSpPr txBox="1"/>
            <p:nvPr/>
          </p:nvSpPr>
          <p:spPr>
            <a:xfrm>
              <a:off x="8112" y="4292"/>
              <a:ext cx="9177" cy="4506"/>
            </a:xfrm>
            <a:prstGeom prst="rect">
              <a:avLst/>
            </a:prstGeom>
            <a:noFill/>
          </p:spPr>
          <p:txBody>
            <a:bodyPr wrap="square" rtlCol="0">
              <a:spAutoFit/>
            </a:bodyPr>
            <a:lstStyle/>
            <a:p>
              <a:r>
                <a:rPr lang="en-US" altLang="zh-CN" sz="2000" b="1" dirty="0"/>
                <a:t>         </a:t>
              </a:r>
              <a:r>
                <a:rPr sz="2000" dirty="0"/>
                <a:t>为加强学校文化建设，全面发展我校学生综合素质，营造良好的辩论氛围，促进学生的思想交流，2019年3月27日，校团委于珠海校区图书馆学术报告厅举行了以“新时代，新作为，广科青年说”为主题的学校第19届大学生辩论赛决赛。通过辩论赛的活动方式，有效培养了同学们的逻辑思维能力，更是开拓了视野，增强了知识储备，也充分展现了我校浓重的辩论氛围，为我校辩论队接下来参加今年的区、市两级赛打下了良好的基础。</a:t>
              </a:r>
            </a:p>
          </p:txBody>
        </p:sp>
        <p:pic>
          <p:nvPicPr>
            <p:cNvPr id="14" name="图片 14" descr="C:\Users\梁\AppData\Local\Temp\WeChat Files\2db360559d0f724bf9df8ce67970e7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a:xfrm>
              <a:off x="1860" y="4789"/>
              <a:ext cx="6235" cy="3511"/>
            </a:xfrm>
            <a:prstGeom prst="rect">
              <a:avLst/>
            </a:prstGeom>
            <a:noFill/>
            <a:ln>
              <a:noFill/>
            </a:ln>
          </p:spPr>
        </p:pic>
      </p:gr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fade">
                                      <p:cBhvr>
                                        <p:cTn id="7" dur="500"/>
                                        <p:tgtEl>
                                          <p:spTgt spid="53"/>
                                        </p:tgtEl>
                                      </p:cBhvr>
                                    </p:animEffect>
                                    <p:anim calcmode="lin" valueType="num">
                                      <p:cBhvr>
                                        <p:cTn id="8" dur="500" fill="hold"/>
                                        <p:tgtEl>
                                          <p:spTgt spid="53"/>
                                        </p:tgtEl>
                                        <p:attrNameLst>
                                          <p:attrName>ppt_x</p:attrName>
                                        </p:attrNameLst>
                                      </p:cBhvr>
                                      <p:tavLst>
                                        <p:tav tm="0">
                                          <p:val>
                                            <p:strVal val="#ppt_x"/>
                                          </p:val>
                                        </p:tav>
                                        <p:tav tm="100000">
                                          <p:val>
                                            <p:strVal val="#ppt_x"/>
                                          </p:val>
                                        </p:tav>
                                      </p:tavLst>
                                    </p:anim>
                                    <p:anim calcmode="lin" valueType="num">
                                      <p:cBhvr>
                                        <p:cTn id="9" dur="500" fill="hold"/>
                                        <p:tgtEl>
                                          <p:spTgt spid="53"/>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2" presetClass="entr" presetSubtype="2" fill="hold" nodeType="afterEffect">
                                  <p:stCondLst>
                                    <p:cond delay="0"/>
                                  </p:stCondLst>
                                  <p:childTnLst>
                                    <p:set>
                                      <p:cBhvr>
                                        <p:cTn id="12" dur="1" fill="hold">
                                          <p:stCondLst>
                                            <p:cond delay="0"/>
                                          </p:stCondLst>
                                        </p:cTn>
                                        <p:tgtEl>
                                          <p:spTgt spid="54"/>
                                        </p:tgtEl>
                                        <p:attrNameLst>
                                          <p:attrName>style.visibility</p:attrName>
                                        </p:attrNameLst>
                                      </p:cBhvr>
                                      <p:to>
                                        <p:strVal val="visible"/>
                                      </p:to>
                                    </p:set>
                                    <p:animEffect transition="in" filter="wipe(right)">
                                      <p:cBhvr>
                                        <p:cTn id="13"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矩形 33"/>
          <p:cNvSpPr/>
          <p:nvPr>
            <p:custDataLst>
              <p:tags r:id="rId1"/>
            </p:custDataLst>
          </p:nvPr>
        </p:nvSpPr>
        <p:spPr>
          <a:xfrm>
            <a:off x="7955801" y="4177"/>
            <a:ext cx="309880" cy="319405"/>
          </a:xfrm>
          <a:prstGeom prst="rect">
            <a:avLst/>
          </a:prstGeom>
        </p:spPr>
        <p:txBody>
          <a:bodyPr wrap="none">
            <a:spAutoFit/>
          </a:bodyPr>
          <a:lstStyle/>
          <a:p>
            <a:endParaRPr lang="zh-CN" altLang="en-US" sz="1400" dirty="0">
              <a:latin typeface="微软雅黑" panose="020B0503020204020204" pitchFamily="34" charset="-122"/>
              <a:ea typeface="微软雅黑" panose="020B0503020204020204" pitchFamily="34" charset="-122"/>
            </a:endParaRPr>
          </a:p>
        </p:txBody>
      </p:sp>
      <p:sp>
        <p:nvSpPr>
          <p:cNvPr id="2" name="矩形 1"/>
          <p:cNvSpPr/>
          <p:nvPr/>
        </p:nvSpPr>
        <p:spPr>
          <a:xfrm>
            <a:off x="1005069" y="1304370"/>
            <a:ext cx="10129422" cy="4500687"/>
          </a:xfrm>
          <a:prstGeom prst="rect">
            <a:avLst/>
          </a:prstGeom>
          <a:solidFill>
            <a:schemeClr val="bg1"/>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3" name="文本框 52"/>
          <p:cNvSpPr txBox="1"/>
          <p:nvPr/>
        </p:nvSpPr>
        <p:spPr>
          <a:xfrm>
            <a:off x="1873922" y="2023745"/>
            <a:ext cx="8390890" cy="583565"/>
          </a:xfrm>
          <a:prstGeom prst="rect">
            <a:avLst/>
          </a:prstGeom>
          <a:noFill/>
        </p:spPr>
        <p:txBody>
          <a:bodyPr wrap="square" rtlCol="0">
            <a:spAutoFit/>
          </a:bodyPr>
          <a:lstStyle/>
          <a:p>
            <a:r>
              <a:rPr lang="zh-CN" altLang="en-US" sz="3200" b="1" kern="1900" spc="600" dirty="0">
                <a:solidFill>
                  <a:srgbClr val="C00000"/>
                </a:solidFill>
                <a:latin typeface="微软雅黑" panose="020B0503020204020204" pitchFamily="34" charset="-122"/>
                <a:ea typeface="微软雅黑" panose="020B0503020204020204" pitchFamily="34" charset="-122"/>
                <a:sym typeface="+mn-ea"/>
              </a:rPr>
              <a:t>第六届“青职杯”大学生职业规划大赛</a:t>
            </a:r>
          </a:p>
        </p:txBody>
      </p:sp>
      <p:sp>
        <p:nvSpPr>
          <p:cNvPr id="55" name="文本框 54"/>
          <p:cNvSpPr txBox="1"/>
          <p:nvPr/>
        </p:nvSpPr>
        <p:spPr>
          <a:xfrm>
            <a:off x="1185944" y="2951478"/>
            <a:ext cx="9766845" cy="2245360"/>
          </a:xfrm>
          <a:prstGeom prst="rect">
            <a:avLst/>
          </a:prstGeom>
          <a:noFill/>
        </p:spPr>
        <p:txBody>
          <a:bodyPr wrap="square" rtlCol="0">
            <a:spAutoFit/>
          </a:bodyPr>
          <a:lstStyle/>
          <a:p>
            <a:r>
              <a:rPr lang="en-US" altLang="zh-CN" sz="2000" b="1" dirty="0"/>
              <a:t>         </a:t>
            </a:r>
            <a:r>
              <a:rPr sz="2000" dirty="0"/>
              <a:t>2019年4月18日，由学生就业指导中心和珠海市职业训练指导服务中心联合主办，青年职业指导协会承办的第六届“青职杯”大学生职业规划大赛暨第九届广东省大学生职业规划选拔赛在图书馆八楼报告厅落下帷幕。担任此次决赛评委的分别是珠海市职业训练指导服务中心副部长张琼、中化商务有限公司粤西片区总经理纪琳琳、珠海市华福证券营业部经理李克钧、获评“广东省最具价值人力资源经理”司徒琳瑜、粤闽文化创意协会会长柯永强、广东龙丰精密铜管有限公司HR徐冲，及各学院指导老师和参赛选手参加了本次比赛。</a:t>
            </a:r>
          </a:p>
        </p:txBody>
      </p:sp>
      <p:sp>
        <p:nvSpPr>
          <p:cNvPr id="4" name="矩形 3"/>
          <p:cNvSpPr/>
          <p:nvPr/>
        </p:nvSpPr>
        <p:spPr>
          <a:xfrm>
            <a:off x="-1" y="314704"/>
            <a:ext cx="2263807" cy="34224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文本框 55"/>
          <p:cNvSpPr txBox="1"/>
          <p:nvPr/>
        </p:nvSpPr>
        <p:spPr>
          <a:xfrm>
            <a:off x="-12769" y="307786"/>
            <a:ext cx="2276575" cy="369332"/>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r>
              <a:rPr lang="zh-CN" altLang="en-US" dirty="0">
                <a:solidFill>
                  <a:schemeClr val="bg1"/>
                </a:solidFill>
                <a:latin typeface="Adobe 黑体 Std R" panose="020B0400000000000000" pitchFamily="34" charset="-122"/>
                <a:ea typeface="Adobe 黑体 Std R" panose="020B0400000000000000" pitchFamily="34" charset="-122"/>
              </a:rPr>
              <a:t>学校重要</a:t>
            </a:r>
            <a:r>
              <a:rPr lang="zh-CN" altLang="en-US" dirty="0" smtClean="0">
                <a:solidFill>
                  <a:schemeClr val="bg1"/>
                </a:solidFill>
                <a:latin typeface="Adobe 黑体 Std R" panose="020B0400000000000000" pitchFamily="34" charset="-122"/>
                <a:ea typeface="Adobe 黑体 Std R" panose="020B0400000000000000" pitchFamily="34" charset="-122"/>
              </a:rPr>
              <a:t>事件通报</a:t>
            </a:r>
            <a:endParaRPr lang="zh-CN" altLang="en-US" dirty="0">
              <a:solidFill>
                <a:schemeClr val="bg1"/>
              </a:solidFill>
              <a:latin typeface="Adobe 黑体 Std R" panose="020B0400000000000000" pitchFamily="34" charset="-122"/>
              <a:ea typeface="Adobe 黑体 Std R" panose="020B0400000000000000" pitchFamily="34" charset="-122"/>
            </a:endParaRPr>
          </a:p>
        </p:txBody>
      </p:sp>
      <p:pic>
        <p:nvPicPr>
          <p:cNvPr id="54" name="Picture 6" descr="G:\2016我图\两会\ooopic_10194892_b0c64675b11c678cafbc\004.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9198786" y="-1"/>
            <a:ext cx="2993210" cy="188206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fade">
                                      <p:cBhvr>
                                        <p:cTn id="7" dur="500"/>
                                        <p:tgtEl>
                                          <p:spTgt spid="53"/>
                                        </p:tgtEl>
                                      </p:cBhvr>
                                    </p:animEffect>
                                    <p:anim calcmode="lin" valueType="num">
                                      <p:cBhvr>
                                        <p:cTn id="8" dur="500" fill="hold"/>
                                        <p:tgtEl>
                                          <p:spTgt spid="53"/>
                                        </p:tgtEl>
                                        <p:attrNameLst>
                                          <p:attrName>ppt_x</p:attrName>
                                        </p:attrNameLst>
                                      </p:cBhvr>
                                      <p:tavLst>
                                        <p:tav tm="0">
                                          <p:val>
                                            <p:strVal val="#ppt_x"/>
                                          </p:val>
                                        </p:tav>
                                        <p:tav tm="100000">
                                          <p:val>
                                            <p:strVal val="#ppt_x"/>
                                          </p:val>
                                        </p:tav>
                                      </p:tavLst>
                                    </p:anim>
                                    <p:anim calcmode="lin" valueType="num">
                                      <p:cBhvr>
                                        <p:cTn id="9" dur="500" fill="hold"/>
                                        <p:tgtEl>
                                          <p:spTgt spid="53"/>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2" presetClass="entr" presetSubtype="2" fill="hold" nodeType="afterEffect">
                                  <p:stCondLst>
                                    <p:cond delay="0"/>
                                  </p:stCondLst>
                                  <p:childTnLst>
                                    <p:set>
                                      <p:cBhvr>
                                        <p:cTn id="12" dur="1" fill="hold">
                                          <p:stCondLst>
                                            <p:cond delay="0"/>
                                          </p:stCondLst>
                                        </p:cTn>
                                        <p:tgtEl>
                                          <p:spTgt spid="54"/>
                                        </p:tgtEl>
                                        <p:attrNameLst>
                                          <p:attrName>style.visibility</p:attrName>
                                        </p:attrNameLst>
                                      </p:cBhvr>
                                      <p:to>
                                        <p:strVal val="visible"/>
                                      </p:to>
                                    </p:set>
                                    <p:animEffect transition="in" filter="wipe(right)">
                                      <p:cBhvr>
                                        <p:cTn id="13"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矩形 33"/>
          <p:cNvSpPr/>
          <p:nvPr>
            <p:custDataLst>
              <p:tags r:id="rId1"/>
            </p:custDataLst>
          </p:nvPr>
        </p:nvSpPr>
        <p:spPr>
          <a:xfrm>
            <a:off x="7955801" y="4177"/>
            <a:ext cx="309880" cy="319405"/>
          </a:xfrm>
          <a:prstGeom prst="rect">
            <a:avLst/>
          </a:prstGeom>
        </p:spPr>
        <p:txBody>
          <a:bodyPr wrap="none">
            <a:spAutoFit/>
          </a:bodyPr>
          <a:lstStyle/>
          <a:p>
            <a:endParaRPr lang="zh-CN" altLang="en-US" sz="1400" dirty="0">
              <a:latin typeface="微软雅黑" panose="020B0503020204020204" pitchFamily="34" charset="-122"/>
              <a:ea typeface="微软雅黑" panose="020B0503020204020204" pitchFamily="34" charset="-122"/>
            </a:endParaRPr>
          </a:p>
        </p:txBody>
      </p:sp>
      <p:sp>
        <p:nvSpPr>
          <p:cNvPr id="4" name="矩形 3"/>
          <p:cNvSpPr/>
          <p:nvPr/>
        </p:nvSpPr>
        <p:spPr>
          <a:xfrm>
            <a:off x="-1" y="314704"/>
            <a:ext cx="2263807" cy="34224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文本框 55"/>
          <p:cNvSpPr txBox="1"/>
          <p:nvPr/>
        </p:nvSpPr>
        <p:spPr>
          <a:xfrm>
            <a:off x="-12769" y="307786"/>
            <a:ext cx="2276575" cy="369332"/>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r>
              <a:rPr lang="zh-CN" altLang="en-US" dirty="0">
                <a:solidFill>
                  <a:schemeClr val="bg1"/>
                </a:solidFill>
                <a:latin typeface="Adobe 黑体 Std R" panose="020B0400000000000000" pitchFamily="34" charset="-122"/>
                <a:ea typeface="Adobe 黑体 Std R" panose="020B0400000000000000" pitchFamily="34" charset="-122"/>
              </a:rPr>
              <a:t>学校重要</a:t>
            </a:r>
            <a:r>
              <a:rPr lang="zh-CN" altLang="en-US" dirty="0" smtClean="0">
                <a:solidFill>
                  <a:schemeClr val="bg1"/>
                </a:solidFill>
                <a:latin typeface="Adobe 黑体 Std R" panose="020B0400000000000000" pitchFamily="34" charset="-122"/>
                <a:ea typeface="Adobe 黑体 Std R" panose="020B0400000000000000" pitchFamily="34" charset="-122"/>
              </a:rPr>
              <a:t>事件通报</a:t>
            </a:r>
            <a:endParaRPr lang="zh-CN" altLang="en-US" dirty="0">
              <a:solidFill>
                <a:schemeClr val="bg1"/>
              </a:solidFill>
              <a:latin typeface="Adobe 黑体 Std R" panose="020B0400000000000000" pitchFamily="34" charset="-122"/>
              <a:ea typeface="Adobe 黑体 Std R" panose="020B0400000000000000" pitchFamily="34" charset="-122"/>
            </a:endParaRPr>
          </a:p>
        </p:txBody>
      </p:sp>
      <p:pic>
        <p:nvPicPr>
          <p:cNvPr id="54" name="Picture 6" descr="G:\2016我图\两会\ooopic_10194892_b0c64675b11c678cafbc\004.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9198786" y="-1"/>
            <a:ext cx="2993210" cy="1882067"/>
          </a:xfrm>
          <a:prstGeom prst="rect">
            <a:avLst/>
          </a:prstGeom>
          <a:noFill/>
          <a:extLst>
            <a:ext uri="{909E8E84-426E-40DD-AFC4-6F175D3DCCD1}">
              <a14:hiddenFill xmlns:a14="http://schemas.microsoft.com/office/drawing/2010/main">
                <a:solidFill>
                  <a:srgbClr val="FFFFFF"/>
                </a:solidFill>
              </a14:hiddenFill>
            </a:ext>
          </a:extLst>
        </p:spPr>
      </p:pic>
      <p:pic>
        <p:nvPicPr>
          <p:cNvPr id="13" name="图片占位符 12" descr="C:\Users\Administrator\Desktop\图片2.png图片2"/>
          <p:cNvPicPr>
            <a:picLocks noGrp="1" noChangeAspect="1"/>
          </p:cNvPicPr>
          <p:nvPr>
            <p:ph type="pic" sz="quarter" idx="10"/>
          </p:nvPr>
        </p:nvPicPr>
        <p:blipFill>
          <a:blip r:embed="rId5"/>
          <a:srcRect t="481" b="481"/>
          <a:stretch>
            <a:fillRect/>
          </a:stretch>
        </p:blipFill>
        <p:spPr>
          <a:xfrm>
            <a:off x="7686675" y="4032250"/>
            <a:ext cx="3541395" cy="2338070"/>
          </a:xfrm>
          <a:prstGeom prst="rect">
            <a:avLst/>
          </a:prstGeom>
        </p:spPr>
      </p:pic>
      <p:sp>
        <p:nvSpPr>
          <p:cNvPr id="20" name="文本框 19"/>
          <p:cNvSpPr txBox="1"/>
          <p:nvPr/>
        </p:nvSpPr>
        <p:spPr>
          <a:xfrm>
            <a:off x="1012190" y="1533525"/>
            <a:ext cx="6435090" cy="4923155"/>
          </a:xfrm>
          <a:prstGeom prst="rect">
            <a:avLst/>
          </a:prstGeom>
          <a:noFill/>
        </p:spPr>
        <p:txBody>
          <a:bodyPr wrap="square" rtlCol="0">
            <a:spAutoFit/>
          </a:bodyPr>
          <a:lstStyle/>
          <a:p>
            <a:r>
              <a:rPr lang="en-US" altLang="zh-CN" sz="2800"/>
              <a:t>         </a:t>
            </a:r>
            <a:r>
              <a:rPr lang="zh-CN" altLang="en-US" sz="2200"/>
              <a:t>为进一步加强党的全面领导和基层组织建设，2019年4月22日学校党委书记黄仕初带队一行3人赴中山职业技术学院交流党建工作。党委组织部（宣传部、统战部）部长刘晓华、党政办公室副主任张玮陪同交流。</a:t>
            </a:r>
          </a:p>
          <a:p>
            <a:r>
              <a:rPr lang="zh-CN" altLang="en-US" sz="2200"/>
              <a:t>黄书记一行受到中山职院党委书记尹绪忠的热烈欢迎。双方在会议室就加强党的建设、强化党委各项职能、做好宣传和意识形态工作、做好干部轮岗工作、发挥党员先锋模范带头作用和基层党组织战斗堡垒作用等方面进行了深入的交流。中山职院党政办副主任苏瑞好、陈秋媚参加座谈。会后，黄书记一行在中山职院党委书记尹绪忠等人的陪同下参观了中山职院校史馆和刺绣、木雕、卡通手模等大师工作室。</a:t>
            </a:r>
          </a:p>
        </p:txBody>
      </p:sp>
      <p:sp>
        <p:nvSpPr>
          <p:cNvPr id="2" name="文本框 1"/>
          <p:cNvSpPr txBox="1"/>
          <p:nvPr/>
        </p:nvSpPr>
        <p:spPr>
          <a:xfrm>
            <a:off x="2776220" y="830580"/>
            <a:ext cx="7150735" cy="583565"/>
          </a:xfrm>
          <a:prstGeom prst="rect">
            <a:avLst/>
          </a:prstGeom>
          <a:noFill/>
        </p:spPr>
        <p:txBody>
          <a:bodyPr wrap="square" rtlCol="0" anchor="t">
            <a:spAutoFit/>
          </a:bodyPr>
          <a:lstStyle/>
          <a:p>
            <a:r>
              <a:rPr lang="zh-CN" sz="3200" b="1" kern="1900" spc="600" dirty="0">
                <a:solidFill>
                  <a:srgbClr val="C00000"/>
                </a:solidFill>
                <a:latin typeface="微软雅黑" panose="020B0503020204020204" pitchFamily="34" charset="-122"/>
                <a:ea typeface="微软雅黑" panose="020B0503020204020204" pitchFamily="34" charset="-122"/>
                <a:sym typeface="+mn-ea"/>
              </a:rPr>
              <a:t>党委书记赴中山职业技术学院</a:t>
            </a:r>
          </a:p>
        </p:txBody>
      </p:sp>
      <p:pic>
        <p:nvPicPr>
          <p:cNvPr id="5" name="图片 5" descr="C:\Users\梁\AppData\Local\Temp\WeChat Files\69455d709bbdd722d538a511d374911.png"/>
          <p:cNvPicPr>
            <a:picLocks noChangeAspect="1" noChangeArrowheads="1"/>
          </p:cNvPicPr>
          <p:nvPr/>
        </p:nvPicPr>
        <p:blipFill>
          <a:blip r:embed="rId6">
            <a:extLst>
              <a:ext uri="{28A0092B-C50C-407E-A947-70E740481C1C}">
                <a14:useLocalDpi xmlns:a14="http://schemas.microsoft.com/office/drawing/2010/main" val="0"/>
              </a:ext>
            </a:extLst>
          </a:blip>
          <a:srcRect t="15699"/>
          <a:stretch>
            <a:fillRect/>
          </a:stretch>
        </p:blipFill>
        <p:spPr>
          <a:xfrm>
            <a:off x="7686675" y="1609090"/>
            <a:ext cx="3515360" cy="222313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wipe(right)">
                                      <p:cBhvr>
                                        <p:cTn id="7"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矩形 33"/>
          <p:cNvSpPr/>
          <p:nvPr>
            <p:custDataLst>
              <p:tags r:id="rId1"/>
            </p:custDataLst>
          </p:nvPr>
        </p:nvSpPr>
        <p:spPr>
          <a:xfrm>
            <a:off x="7955801" y="4177"/>
            <a:ext cx="309880" cy="319405"/>
          </a:xfrm>
          <a:prstGeom prst="rect">
            <a:avLst/>
          </a:prstGeom>
        </p:spPr>
        <p:txBody>
          <a:bodyPr wrap="none">
            <a:spAutoFit/>
          </a:bodyPr>
          <a:lstStyle/>
          <a:p>
            <a:endParaRPr lang="zh-CN" altLang="en-US" sz="1400" dirty="0">
              <a:latin typeface="微软雅黑" panose="020B0503020204020204" pitchFamily="34" charset="-122"/>
              <a:ea typeface="微软雅黑" panose="020B0503020204020204" pitchFamily="34" charset="-122"/>
            </a:endParaRPr>
          </a:p>
        </p:txBody>
      </p:sp>
      <p:sp>
        <p:nvSpPr>
          <p:cNvPr id="4" name="矩形 3"/>
          <p:cNvSpPr/>
          <p:nvPr/>
        </p:nvSpPr>
        <p:spPr>
          <a:xfrm>
            <a:off x="-1" y="314704"/>
            <a:ext cx="2263807" cy="34224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文本框 55"/>
          <p:cNvSpPr txBox="1"/>
          <p:nvPr/>
        </p:nvSpPr>
        <p:spPr>
          <a:xfrm>
            <a:off x="-12769" y="307786"/>
            <a:ext cx="2276575" cy="369332"/>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r>
              <a:rPr lang="zh-CN" altLang="en-US" dirty="0">
                <a:solidFill>
                  <a:schemeClr val="bg1"/>
                </a:solidFill>
                <a:latin typeface="Adobe 黑体 Std R" panose="020B0400000000000000" pitchFamily="34" charset="-122"/>
                <a:ea typeface="Adobe 黑体 Std R" panose="020B0400000000000000" pitchFamily="34" charset="-122"/>
              </a:rPr>
              <a:t>学校重要</a:t>
            </a:r>
            <a:r>
              <a:rPr lang="zh-CN" altLang="en-US" dirty="0" smtClean="0">
                <a:solidFill>
                  <a:schemeClr val="bg1"/>
                </a:solidFill>
                <a:latin typeface="Adobe 黑体 Std R" panose="020B0400000000000000" pitchFamily="34" charset="-122"/>
                <a:ea typeface="Adobe 黑体 Std R" panose="020B0400000000000000" pitchFamily="34" charset="-122"/>
              </a:rPr>
              <a:t>事件通报</a:t>
            </a:r>
            <a:endParaRPr lang="zh-CN" altLang="en-US" dirty="0">
              <a:solidFill>
                <a:schemeClr val="bg1"/>
              </a:solidFill>
              <a:latin typeface="Adobe 黑体 Std R" panose="020B0400000000000000" pitchFamily="34" charset="-122"/>
              <a:ea typeface="Adobe 黑体 Std R" panose="020B0400000000000000" pitchFamily="34" charset="-122"/>
            </a:endParaRPr>
          </a:p>
        </p:txBody>
      </p:sp>
      <p:pic>
        <p:nvPicPr>
          <p:cNvPr id="54" name="Picture 6" descr="G:\2016我图\两会\ooopic_10194892_b0c64675b11c678cafbc\004.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9198786" y="-1"/>
            <a:ext cx="2993210" cy="1882067"/>
          </a:xfrm>
          <a:prstGeom prst="rect">
            <a:avLst/>
          </a:prstGeom>
          <a:noFill/>
          <a:extLst>
            <a:ext uri="{909E8E84-426E-40DD-AFC4-6F175D3DCCD1}">
              <a14:hiddenFill xmlns:a14="http://schemas.microsoft.com/office/drawing/2010/main">
                <a:solidFill>
                  <a:srgbClr val="FFFFFF"/>
                </a:solidFill>
              </a14:hiddenFill>
            </a:ext>
          </a:extLst>
        </p:spPr>
      </p:pic>
      <p:pic>
        <p:nvPicPr>
          <p:cNvPr id="13" name="图片占位符 12" descr="C:\Users\Administrator\Desktop\图片1.png图片1"/>
          <p:cNvPicPr>
            <a:picLocks noGrp="1" noChangeAspect="1"/>
          </p:cNvPicPr>
          <p:nvPr>
            <p:ph type="pic" sz="quarter" idx="10"/>
          </p:nvPr>
        </p:nvPicPr>
        <p:blipFill>
          <a:blip r:embed="rId5"/>
          <a:srcRect l="-1775" t="-18409" r="1775" b="19525"/>
          <a:stretch>
            <a:fillRect/>
          </a:stretch>
        </p:blipFill>
        <p:spPr>
          <a:xfrm>
            <a:off x="634365" y="706120"/>
            <a:ext cx="4944745" cy="3265170"/>
          </a:xfrm>
          <a:prstGeom prst="rect">
            <a:avLst/>
          </a:prstGeom>
        </p:spPr>
      </p:pic>
      <p:sp>
        <p:nvSpPr>
          <p:cNvPr id="20" name="文本框 19"/>
          <p:cNvSpPr txBox="1"/>
          <p:nvPr/>
        </p:nvSpPr>
        <p:spPr>
          <a:xfrm>
            <a:off x="634365" y="3727450"/>
            <a:ext cx="11018520" cy="2030095"/>
          </a:xfrm>
          <a:prstGeom prst="rect">
            <a:avLst/>
          </a:prstGeom>
          <a:noFill/>
        </p:spPr>
        <p:txBody>
          <a:bodyPr wrap="square" rtlCol="0">
            <a:spAutoFit/>
          </a:bodyPr>
          <a:lstStyle/>
          <a:p>
            <a:endParaRPr lang="zh-CN" altLang="en-US" sz="2100">
              <a:sym typeface="+mn-ea"/>
            </a:endParaRPr>
          </a:p>
          <a:p>
            <a:r>
              <a:rPr lang="zh-CN" altLang="en-US" sz="2100"/>
              <a:t>         三毛散文奖两年一届，评选范围为散文作品集、单篇散文作品。第二届散文奖自2018年4月20日启动征集至10月底截止，共收到650件作品，其中散文集249部，单篇散文394篇。参评作者有来自中国大陆及台湾地区，还有来自美国、菲律宾、马来西亚、日本、新加坡、加拿大等地华语作品。经评委会4轮讨论8轮实名投票，最终评出获奖散文集13部、单篇散文13篇。我校石耿立教授以其深厚的创作功底获此殊荣，实为实至名归。</a:t>
            </a:r>
          </a:p>
        </p:txBody>
      </p:sp>
      <p:sp>
        <p:nvSpPr>
          <p:cNvPr id="2" name="文本框 1"/>
          <p:cNvSpPr txBox="1"/>
          <p:nvPr/>
        </p:nvSpPr>
        <p:spPr>
          <a:xfrm>
            <a:off x="5690235" y="1410970"/>
            <a:ext cx="6165215" cy="2676525"/>
          </a:xfrm>
          <a:prstGeom prst="rect">
            <a:avLst/>
          </a:prstGeom>
          <a:noFill/>
        </p:spPr>
        <p:txBody>
          <a:bodyPr wrap="square" rtlCol="0">
            <a:spAutoFit/>
          </a:bodyPr>
          <a:lstStyle/>
          <a:p>
            <a:r>
              <a:rPr lang="en-US" altLang="zh-CN" sz="2100">
                <a:sym typeface="+mn-ea"/>
              </a:rPr>
              <a:t>         </a:t>
            </a:r>
            <a:r>
              <a:rPr lang="zh-CN" altLang="en-US" sz="2100">
                <a:sym typeface="+mn-ea"/>
              </a:rPr>
              <a:t>2019年4月20日，第二届三毛散文颁奖典礼在三毛故乡——定海隆重举行，我校文化与传媒学院石耿立教授继2018年作品集入围第七届鲁迅文学奖散文杂文奖后，再获大奖——其作品《祭父贴》荣获第二届三毛散文奖单篇散文奖！同获大奖的还有著名作家贾平凹。“三毛散文奖”是以浙江定海籍当代女作家三毛命名的散文类文学奖项，面向各地汉语作家，是一项重要的文学赛事。</a:t>
            </a:r>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wipe(right)">
                                      <p:cBhvr>
                                        <p:cTn id="7"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矩形 33"/>
          <p:cNvSpPr/>
          <p:nvPr>
            <p:custDataLst>
              <p:tags r:id="rId1"/>
            </p:custDataLst>
          </p:nvPr>
        </p:nvSpPr>
        <p:spPr>
          <a:xfrm>
            <a:off x="7955801" y="4177"/>
            <a:ext cx="309880" cy="319405"/>
          </a:xfrm>
          <a:prstGeom prst="rect">
            <a:avLst/>
          </a:prstGeom>
        </p:spPr>
        <p:txBody>
          <a:bodyPr wrap="none">
            <a:spAutoFit/>
          </a:bodyPr>
          <a:lstStyle/>
          <a:p>
            <a:endParaRPr lang="zh-CN" altLang="en-US" sz="1400" dirty="0">
              <a:latin typeface="微软雅黑" panose="020B0503020204020204" pitchFamily="34" charset="-122"/>
              <a:ea typeface="微软雅黑" panose="020B0503020204020204" pitchFamily="34" charset="-122"/>
            </a:endParaRPr>
          </a:p>
        </p:txBody>
      </p:sp>
      <p:sp>
        <p:nvSpPr>
          <p:cNvPr id="4" name="矩形 3"/>
          <p:cNvSpPr/>
          <p:nvPr/>
        </p:nvSpPr>
        <p:spPr>
          <a:xfrm>
            <a:off x="-1" y="314704"/>
            <a:ext cx="2263807" cy="34224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文本框 55"/>
          <p:cNvSpPr txBox="1"/>
          <p:nvPr/>
        </p:nvSpPr>
        <p:spPr>
          <a:xfrm>
            <a:off x="-12769" y="307786"/>
            <a:ext cx="2276575" cy="369332"/>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r>
              <a:rPr lang="zh-CN" altLang="en-US" dirty="0">
                <a:solidFill>
                  <a:schemeClr val="bg1"/>
                </a:solidFill>
                <a:latin typeface="Adobe 黑体 Std R" panose="020B0400000000000000" pitchFamily="34" charset="-122"/>
                <a:ea typeface="Adobe 黑体 Std R" panose="020B0400000000000000" pitchFamily="34" charset="-122"/>
              </a:rPr>
              <a:t>学校重要</a:t>
            </a:r>
            <a:r>
              <a:rPr lang="zh-CN" altLang="en-US" dirty="0" smtClean="0">
                <a:solidFill>
                  <a:schemeClr val="bg1"/>
                </a:solidFill>
                <a:latin typeface="Adobe 黑体 Std R" panose="020B0400000000000000" pitchFamily="34" charset="-122"/>
                <a:ea typeface="Adobe 黑体 Std R" panose="020B0400000000000000" pitchFamily="34" charset="-122"/>
              </a:rPr>
              <a:t>事件通报</a:t>
            </a:r>
            <a:endParaRPr lang="zh-CN" altLang="en-US" dirty="0">
              <a:solidFill>
                <a:schemeClr val="bg1"/>
              </a:solidFill>
              <a:latin typeface="Adobe 黑体 Std R" panose="020B0400000000000000" pitchFamily="34" charset="-122"/>
              <a:ea typeface="Adobe 黑体 Std R" panose="020B0400000000000000" pitchFamily="34" charset="-122"/>
            </a:endParaRPr>
          </a:p>
        </p:txBody>
      </p:sp>
      <p:pic>
        <p:nvPicPr>
          <p:cNvPr id="54" name="Picture 6" descr="G:\2016我图\两会\ooopic_10194892_b0c64675b11c678cafbc\004.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9198786" y="-1"/>
            <a:ext cx="2993210" cy="1882067"/>
          </a:xfrm>
          <a:prstGeom prst="rect">
            <a:avLst/>
          </a:prstGeom>
          <a:noFill/>
          <a:extLst>
            <a:ext uri="{909E8E84-426E-40DD-AFC4-6F175D3DCCD1}">
              <a14:hiddenFill xmlns:a14="http://schemas.microsoft.com/office/drawing/2010/main">
                <a:solidFill>
                  <a:srgbClr val="FFFFFF"/>
                </a:solidFill>
              </a14:hiddenFill>
            </a:ext>
          </a:extLst>
        </p:spPr>
      </p:pic>
      <p:pic>
        <p:nvPicPr>
          <p:cNvPr id="13" name="图片占位符 12" descr="桌面"/>
          <p:cNvPicPr>
            <a:picLocks noGrp="1" noChangeAspect="1"/>
          </p:cNvPicPr>
          <p:nvPr>
            <p:ph type="pic" sz="quarter" idx="10"/>
          </p:nvPr>
        </p:nvPicPr>
        <p:blipFill>
          <a:blip r:embed="rId5"/>
          <a:stretch>
            <a:fillRect/>
          </a:stretch>
        </p:blipFill>
        <p:spPr>
          <a:xfrm>
            <a:off x="346075" y="2694940"/>
            <a:ext cx="5203825" cy="3435985"/>
          </a:xfrm>
          <a:prstGeom prst="rect">
            <a:avLst/>
          </a:prstGeom>
        </p:spPr>
      </p:pic>
      <p:sp>
        <p:nvSpPr>
          <p:cNvPr id="19" name="文本框 18"/>
          <p:cNvSpPr txBox="1"/>
          <p:nvPr/>
        </p:nvSpPr>
        <p:spPr>
          <a:xfrm>
            <a:off x="880110" y="1301115"/>
            <a:ext cx="7353935" cy="706755"/>
          </a:xfrm>
          <a:prstGeom prst="rect">
            <a:avLst/>
          </a:prstGeom>
          <a:noFill/>
        </p:spPr>
        <p:txBody>
          <a:bodyPr wrap="square" rtlCol="0" anchor="t">
            <a:spAutoFit/>
          </a:bodyPr>
          <a:lstStyle/>
          <a:p>
            <a:r>
              <a:rPr lang="zh-CN" altLang="en-US" sz="4000" b="1" kern="1900" spc="600" dirty="0">
                <a:solidFill>
                  <a:srgbClr val="C00000"/>
                </a:solidFill>
                <a:latin typeface="微软雅黑" panose="020B0503020204020204" pitchFamily="34" charset="-122"/>
                <a:ea typeface="微软雅黑" panose="020B0503020204020204" pitchFamily="34" charset="-122"/>
                <a:sym typeface="+mn-ea"/>
              </a:rPr>
              <a:t>《我和我的祖国》快闪活动</a:t>
            </a:r>
            <a:endParaRPr lang="zh-CN" altLang="en-US" sz="4000"/>
          </a:p>
        </p:txBody>
      </p:sp>
      <p:sp>
        <p:nvSpPr>
          <p:cNvPr id="20" name="文本框 19"/>
          <p:cNvSpPr txBox="1"/>
          <p:nvPr/>
        </p:nvSpPr>
        <p:spPr>
          <a:xfrm>
            <a:off x="5578475" y="2565400"/>
            <a:ext cx="6356350" cy="3692525"/>
          </a:xfrm>
          <a:prstGeom prst="rect">
            <a:avLst/>
          </a:prstGeom>
          <a:noFill/>
        </p:spPr>
        <p:txBody>
          <a:bodyPr wrap="square" rtlCol="0">
            <a:spAutoFit/>
          </a:bodyPr>
          <a:lstStyle/>
          <a:p>
            <a:r>
              <a:rPr lang="en-US" altLang="zh-CN" sz="2600"/>
              <a:t>        </a:t>
            </a:r>
            <a:r>
              <a:rPr lang="zh-CN" altLang="en-US" sz="2600"/>
              <a:t>2019年4月24日，我校《我和我的祖国》暨电影《港珠澳大桥》宣发高校路演珠海站快闪活动在广科激情上演。师生们用歌舞快闪演出的方式，汇聚高职师生磅礴力量共同讴歌祖国改革开放事业的伟大成就，抒发对党和祖国的赤忱热爱，表达坚决弘扬爱国奋斗精神，在建设新时代中国特色社会主义的新的伟大征程中建功立业的坚定信心和崇高信念。</a:t>
            </a:r>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wipe(right)">
                                      <p:cBhvr>
                                        <p:cTn id="7"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 y="3035783"/>
            <a:ext cx="12192000" cy="3924300"/>
          </a:xfrm>
          <a:prstGeom prst="rect">
            <a:avLst/>
          </a:prstGeom>
        </p:spPr>
      </p:pic>
      <p:pic>
        <p:nvPicPr>
          <p:cNvPr id="5" name="图片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4825397" cy="2158730"/>
          </a:xfrm>
          <a:prstGeom prst="rect">
            <a:avLst/>
          </a:prstGeom>
        </p:spPr>
      </p:pic>
      <p:pic>
        <p:nvPicPr>
          <p:cNvPr id="6" name="图片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49143" y="4165937"/>
            <a:ext cx="5942857" cy="2692063"/>
          </a:xfrm>
          <a:prstGeom prst="rect">
            <a:avLst/>
          </a:prstGeom>
        </p:spPr>
      </p:pic>
      <p:pic>
        <p:nvPicPr>
          <p:cNvPr id="9" name="图片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5933424"/>
            <a:ext cx="10058400" cy="1018846"/>
          </a:xfrm>
          <a:prstGeom prst="rect">
            <a:avLst/>
          </a:prstGeom>
        </p:spPr>
      </p:pic>
      <p:grpSp>
        <p:nvGrpSpPr>
          <p:cNvPr id="3" name="组合 2"/>
          <p:cNvGrpSpPr/>
          <p:nvPr/>
        </p:nvGrpSpPr>
        <p:grpSpPr>
          <a:xfrm>
            <a:off x="3439795" y="1256665"/>
            <a:ext cx="5311140" cy="2736850"/>
            <a:chOff x="5092" y="1979"/>
            <a:chExt cx="8364" cy="4310"/>
          </a:xfrm>
        </p:grpSpPr>
        <p:sp>
          <p:nvSpPr>
            <p:cNvPr id="8" name="文本框 7"/>
            <p:cNvSpPr txBox="1"/>
            <p:nvPr/>
          </p:nvSpPr>
          <p:spPr>
            <a:xfrm>
              <a:off x="5092" y="4571"/>
              <a:ext cx="8365" cy="1719"/>
            </a:xfrm>
            <a:prstGeom prst="rect">
              <a:avLst/>
            </a:prstGeom>
            <a:noFill/>
          </p:spPr>
          <p:txBody>
            <a:bodyPr wrap="square" rtlCol="0">
              <a:spAutoFit/>
            </a:bodyPr>
            <a:lstStyle/>
            <a:p>
              <a:pPr algn="ctr"/>
              <a:r>
                <a:rPr lang="zh-CN" altLang="en-US" sz="6500" b="1" smtClean="0">
                  <a:solidFill>
                    <a:srgbClr val="C00000"/>
                  </a:solidFill>
                  <a:latin typeface="微软雅黑" panose="020B0503020204020204" pitchFamily="34" charset="-122"/>
                  <a:ea typeface="微软雅黑" panose="020B0503020204020204" pitchFamily="34" charset="-122"/>
                </a:rPr>
                <a:t>感谢</a:t>
              </a:r>
              <a:r>
                <a:rPr lang="zh-CN" altLang="en-US" sz="6500" b="1" dirty="0">
                  <a:solidFill>
                    <a:srgbClr val="C00000"/>
                  </a:solidFill>
                  <a:latin typeface="微软雅黑" panose="020B0503020204020204" pitchFamily="34" charset="-122"/>
                  <a:ea typeface="微软雅黑" panose="020B0503020204020204" pitchFamily="34" charset="-122"/>
                </a:rPr>
                <a:t>您的聆听</a:t>
              </a:r>
            </a:p>
          </p:txBody>
        </p:sp>
        <p:pic>
          <p:nvPicPr>
            <p:cNvPr id="15" name="图片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168" y="1979"/>
              <a:ext cx="2213" cy="2219"/>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76000" fill="hold" nodeType="withEffect" p14:presetBounceEnd="76000">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76000">
                                          <p:cBhvr additive="base">
                                            <p:cTn id="7" dur="1500" fill="hold"/>
                                            <p:tgtEl>
                                              <p:spTgt spid="5"/>
                                            </p:tgtEl>
                                            <p:attrNameLst>
                                              <p:attrName>ppt_x</p:attrName>
                                            </p:attrNameLst>
                                          </p:cBhvr>
                                          <p:tavLst>
                                            <p:tav tm="0">
                                              <p:val>
                                                <p:strVal val="#ppt_x"/>
                                              </p:val>
                                            </p:tav>
                                            <p:tav tm="100000">
                                              <p:val>
                                                <p:strVal val="#ppt_x"/>
                                              </p:val>
                                            </p:tav>
                                          </p:tavLst>
                                        </p:anim>
                                        <p:anim calcmode="lin" valueType="num" p14:bounceEnd="76000">
                                          <p:cBhvr additive="base">
                                            <p:cTn id="8" dur="150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1500"/>
                                </p:stCondLst>
                                <p:childTnLst>
                                  <p:par>
                                    <p:cTn id="10" presetID="22" presetClass="entr" presetSubtype="8"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par>
                              <p:cTn id="13" fill="hold">
                                <p:stCondLst>
                                  <p:cond delay="2000"/>
                                </p:stCondLst>
                                <p:childTnLst>
                                  <p:par>
                                    <p:cTn id="14" presetID="42" presetClass="entr" presetSubtype="0" fill="hold"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1000"/>
                                            <p:tgtEl>
                                              <p:spTgt spid="6"/>
                                            </p:tgtEl>
                                          </p:cBhvr>
                                        </p:animEffect>
                                        <p:anim calcmode="lin" valueType="num">
                                          <p:cBhvr>
                                            <p:cTn id="17" dur="1000" fill="hold"/>
                                            <p:tgtEl>
                                              <p:spTgt spid="6"/>
                                            </p:tgtEl>
                                            <p:attrNameLst>
                                              <p:attrName>ppt_x</p:attrName>
                                            </p:attrNameLst>
                                          </p:cBhvr>
                                          <p:tavLst>
                                            <p:tav tm="0">
                                              <p:val>
                                                <p:strVal val="#ppt_x"/>
                                              </p:val>
                                            </p:tav>
                                            <p:tav tm="100000">
                                              <p:val>
                                                <p:strVal val="#ppt_x"/>
                                              </p:val>
                                            </p:tav>
                                          </p:tavLst>
                                        </p:anim>
                                        <p:anim calcmode="lin" valueType="num">
                                          <p:cBhvr>
                                            <p:cTn id="1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7600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500" fill="hold"/>
                                            <p:tgtEl>
                                              <p:spTgt spid="5"/>
                                            </p:tgtEl>
                                            <p:attrNameLst>
                                              <p:attrName>ppt_x</p:attrName>
                                            </p:attrNameLst>
                                          </p:cBhvr>
                                          <p:tavLst>
                                            <p:tav tm="0">
                                              <p:val>
                                                <p:strVal val="#ppt_x"/>
                                              </p:val>
                                            </p:tav>
                                            <p:tav tm="100000">
                                              <p:val>
                                                <p:strVal val="#ppt_x"/>
                                              </p:val>
                                            </p:tav>
                                          </p:tavLst>
                                        </p:anim>
                                        <p:anim calcmode="lin" valueType="num">
                                          <p:cBhvr additive="base">
                                            <p:cTn id="8" dur="150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1500"/>
                                </p:stCondLst>
                                <p:childTnLst>
                                  <p:par>
                                    <p:cTn id="10" presetID="22" presetClass="entr" presetSubtype="8"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par>
                              <p:cTn id="13" fill="hold">
                                <p:stCondLst>
                                  <p:cond delay="2000"/>
                                </p:stCondLst>
                                <p:childTnLst>
                                  <p:par>
                                    <p:cTn id="14" presetID="42" presetClass="entr" presetSubtype="0" fill="hold"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1000"/>
                                            <p:tgtEl>
                                              <p:spTgt spid="6"/>
                                            </p:tgtEl>
                                          </p:cBhvr>
                                        </p:animEffect>
                                        <p:anim calcmode="lin" valueType="num">
                                          <p:cBhvr>
                                            <p:cTn id="17" dur="1000" fill="hold"/>
                                            <p:tgtEl>
                                              <p:spTgt spid="6"/>
                                            </p:tgtEl>
                                            <p:attrNameLst>
                                              <p:attrName>ppt_x</p:attrName>
                                            </p:attrNameLst>
                                          </p:cBhvr>
                                          <p:tavLst>
                                            <p:tav tm="0">
                                              <p:val>
                                                <p:strVal val="#ppt_x"/>
                                              </p:val>
                                            </p:tav>
                                            <p:tav tm="100000">
                                              <p:val>
                                                <p:strVal val="#ppt_x"/>
                                              </p:val>
                                            </p:tav>
                                          </p:tavLst>
                                        </p:anim>
                                        <p:anim calcmode="lin" valueType="num">
                                          <p:cBhvr>
                                            <p:cTn id="1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矩形 33"/>
          <p:cNvSpPr/>
          <p:nvPr>
            <p:custDataLst>
              <p:tags r:id="rId1"/>
            </p:custDataLst>
          </p:nvPr>
        </p:nvSpPr>
        <p:spPr>
          <a:xfrm>
            <a:off x="7955801" y="4177"/>
            <a:ext cx="309880" cy="319405"/>
          </a:xfrm>
          <a:prstGeom prst="rect">
            <a:avLst/>
          </a:prstGeom>
        </p:spPr>
        <p:txBody>
          <a:bodyPr wrap="none">
            <a:spAutoFit/>
          </a:bodyPr>
          <a:lstStyle/>
          <a:p>
            <a:endParaRPr lang="zh-CN" altLang="en-US" sz="1400" dirty="0">
              <a:latin typeface="微软雅黑" panose="020B0503020204020204" pitchFamily="34" charset="-122"/>
              <a:ea typeface="微软雅黑" panose="020B0503020204020204" pitchFamily="34" charset="-122"/>
            </a:endParaRPr>
          </a:p>
        </p:txBody>
      </p:sp>
      <p:sp>
        <p:nvSpPr>
          <p:cNvPr id="2" name="矩形 1"/>
          <p:cNvSpPr/>
          <p:nvPr/>
        </p:nvSpPr>
        <p:spPr>
          <a:xfrm>
            <a:off x="1012054" y="1313895"/>
            <a:ext cx="10129422" cy="4500687"/>
          </a:xfrm>
          <a:prstGeom prst="rect">
            <a:avLst/>
          </a:prstGeom>
          <a:solidFill>
            <a:schemeClr val="bg1"/>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ctr"/>
            <a:endParaRPr lang="zh-CN" altLang="en-US" dirty="0"/>
          </a:p>
        </p:txBody>
      </p:sp>
      <p:sp>
        <p:nvSpPr>
          <p:cNvPr id="53" name="文本框 52"/>
          <p:cNvSpPr txBox="1"/>
          <p:nvPr/>
        </p:nvSpPr>
        <p:spPr>
          <a:xfrm>
            <a:off x="3354202" y="1607820"/>
            <a:ext cx="5445125" cy="706755"/>
          </a:xfrm>
          <a:prstGeom prst="rect">
            <a:avLst/>
          </a:prstGeom>
          <a:noFill/>
        </p:spPr>
        <p:txBody>
          <a:bodyPr wrap="square" rtlCol="0">
            <a:spAutoFit/>
          </a:bodyPr>
          <a:lstStyle/>
          <a:p>
            <a:pPr algn="ctr" fontAlgn="ctr"/>
            <a:r>
              <a:rPr lang="zh-CN" altLang="zh-CN" sz="4000" b="1" kern="1900" spc="600" dirty="0">
                <a:solidFill>
                  <a:srgbClr val="C00000"/>
                </a:solidFill>
                <a:latin typeface="微软雅黑" panose="020B0503020204020204" pitchFamily="34" charset="-122"/>
                <a:ea typeface="微软雅黑" panose="020B0503020204020204" pitchFamily="34" charset="-122"/>
              </a:rPr>
              <a:t>第三届职工代表大会</a:t>
            </a:r>
          </a:p>
        </p:txBody>
      </p:sp>
      <p:sp>
        <p:nvSpPr>
          <p:cNvPr id="55" name="文本框 54"/>
          <p:cNvSpPr txBox="1"/>
          <p:nvPr/>
        </p:nvSpPr>
        <p:spPr>
          <a:xfrm>
            <a:off x="1193342" y="2649218"/>
            <a:ext cx="9766845" cy="3076575"/>
          </a:xfrm>
          <a:prstGeom prst="rect">
            <a:avLst/>
          </a:prstGeom>
          <a:noFill/>
        </p:spPr>
        <p:txBody>
          <a:bodyPr wrap="square" rtlCol="0">
            <a:spAutoFit/>
          </a:bodyPr>
          <a:lstStyle/>
          <a:p>
            <a:r>
              <a:rPr lang="en-US" altLang="zh-CN" sz="2200" b="1" dirty="0"/>
              <a:t>         </a:t>
            </a:r>
            <a:r>
              <a:rPr altLang="zh-CN" sz="2200" dirty="0"/>
              <a:t>2019年1月11日下午，学校在珠海校区召开第三届教职工代表大会第七次会议，教代会代表111人参加会议（应到代表139人），不是代表的副处以上干部、县区以上“两代表、一委员”列席会议。会议由学校党委副书记、纪委书记宣杰主持。会议号召全校教职工在学校党委正确领导下，以习近平总书记视察广东重要讲话精神和广东教育战略布局为指导，紧密团结在以习近平总书记为核心的党中央周围，牢固树立“四个意识”、坚定“四个自信”，践行“两个坚决维护”，统一思想，凝心聚力，当好主人翁，建功新时代，为实现学校新的跨越发展、为“大美广科”而努力奋斗，作出新的更大贡献。</a:t>
            </a:r>
            <a:endParaRPr altLang="zh-CN" sz="2600" dirty="0"/>
          </a:p>
          <a:p>
            <a:endParaRPr lang="zh-CN" altLang="en-US" dirty="0"/>
          </a:p>
        </p:txBody>
      </p:sp>
      <p:sp>
        <p:nvSpPr>
          <p:cNvPr id="4" name="矩形 3"/>
          <p:cNvSpPr/>
          <p:nvPr/>
        </p:nvSpPr>
        <p:spPr>
          <a:xfrm>
            <a:off x="-1" y="314704"/>
            <a:ext cx="2263807" cy="34224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文本框 55"/>
          <p:cNvSpPr txBox="1"/>
          <p:nvPr/>
        </p:nvSpPr>
        <p:spPr>
          <a:xfrm>
            <a:off x="-12769" y="307786"/>
            <a:ext cx="2276575" cy="369332"/>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r>
              <a:rPr lang="zh-CN" altLang="en-US" dirty="0" smtClean="0">
                <a:solidFill>
                  <a:schemeClr val="bg1"/>
                </a:solidFill>
                <a:latin typeface="Adobe 黑体 Std R" panose="020B0400000000000000" pitchFamily="34" charset="-122"/>
                <a:ea typeface="Adobe 黑体 Std R" panose="020B0400000000000000" pitchFamily="34" charset="-122"/>
              </a:rPr>
              <a:t>学校重要事件通报</a:t>
            </a:r>
            <a:endParaRPr lang="zh-CN" altLang="en-US" dirty="0">
              <a:solidFill>
                <a:schemeClr val="bg1"/>
              </a:solidFill>
              <a:latin typeface="Adobe 黑体 Std R" panose="020B0400000000000000" pitchFamily="34" charset="-122"/>
              <a:ea typeface="Adobe 黑体 Std R" panose="020B0400000000000000" pitchFamily="34" charset="-122"/>
            </a:endParaRPr>
          </a:p>
        </p:txBody>
      </p:sp>
      <p:pic>
        <p:nvPicPr>
          <p:cNvPr id="54" name="Picture 6" descr="G:\2016我图\两会\ooopic_10194892_b0c64675b11c678cafbc\004.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9198786" y="-1"/>
            <a:ext cx="2993210" cy="188206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fade">
                                      <p:cBhvr>
                                        <p:cTn id="7" dur="500"/>
                                        <p:tgtEl>
                                          <p:spTgt spid="53"/>
                                        </p:tgtEl>
                                      </p:cBhvr>
                                    </p:animEffect>
                                    <p:anim calcmode="lin" valueType="num">
                                      <p:cBhvr>
                                        <p:cTn id="8" dur="500" fill="hold"/>
                                        <p:tgtEl>
                                          <p:spTgt spid="53"/>
                                        </p:tgtEl>
                                        <p:attrNameLst>
                                          <p:attrName>ppt_x</p:attrName>
                                        </p:attrNameLst>
                                      </p:cBhvr>
                                      <p:tavLst>
                                        <p:tav tm="0">
                                          <p:val>
                                            <p:strVal val="#ppt_x"/>
                                          </p:val>
                                        </p:tav>
                                        <p:tav tm="100000">
                                          <p:val>
                                            <p:strVal val="#ppt_x"/>
                                          </p:val>
                                        </p:tav>
                                      </p:tavLst>
                                    </p:anim>
                                    <p:anim calcmode="lin" valueType="num">
                                      <p:cBhvr>
                                        <p:cTn id="9" dur="500" fill="hold"/>
                                        <p:tgtEl>
                                          <p:spTgt spid="53"/>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2" presetClass="entr" presetSubtype="2" fill="hold" nodeType="afterEffect">
                                  <p:stCondLst>
                                    <p:cond delay="0"/>
                                  </p:stCondLst>
                                  <p:childTnLst>
                                    <p:set>
                                      <p:cBhvr>
                                        <p:cTn id="12" dur="1" fill="hold">
                                          <p:stCondLst>
                                            <p:cond delay="0"/>
                                          </p:stCondLst>
                                        </p:cTn>
                                        <p:tgtEl>
                                          <p:spTgt spid="54"/>
                                        </p:tgtEl>
                                        <p:attrNameLst>
                                          <p:attrName>style.visibility</p:attrName>
                                        </p:attrNameLst>
                                      </p:cBhvr>
                                      <p:to>
                                        <p:strVal val="visible"/>
                                      </p:to>
                                    </p:set>
                                    <p:animEffect transition="in" filter="wipe(right)">
                                      <p:cBhvr>
                                        <p:cTn id="13"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12054" y="1286590"/>
            <a:ext cx="10129422" cy="4500687"/>
          </a:xfrm>
          <a:prstGeom prst="rect">
            <a:avLst/>
          </a:prstGeom>
          <a:solidFill>
            <a:schemeClr val="bg1"/>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ctr"/>
            <a:endParaRPr lang="zh-CN" altLang="en-US" dirty="0"/>
          </a:p>
        </p:txBody>
      </p:sp>
      <p:sp>
        <p:nvSpPr>
          <p:cNvPr id="5" name="文本框 4"/>
          <p:cNvSpPr txBox="1"/>
          <p:nvPr/>
        </p:nvSpPr>
        <p:spPr>
          <a:xfrm>
            <a:off x="4032885" y="3531235"/>
            <a:ext cx="6718935" cy="2028825"/>
          </a:xfrm>
          <a:prstGeom prst="rect">
            <a:avLst/>
          </a:prstGeom>
          <a:noFill/>
        </p:spPr>
        <p:txBody>
          <a:bodyPr wrap="square" rtlCol="0">
            <a:spAutoFit/>
          </a:bodyPr>
          <a:lstStyle/>
          <a:p>
            <a:pPr fontAlgn="auto">
              <a:lnSpc>
                <a:spcPct val="120000"/>
              </a:lnSpc>
            </a:pPr>
            <a:r>
              <a:rPr altLang="zh-CN" dirty="0">
                <a:sym typeface="+mn-ea"/>
              </a:rPr>
              <a:t>分展现了我校学生的优秀的AI技术技能。“人工智能技术与应用”赛项旨在服务于“一带一路”、“人工智能”国家战略的实施、积极推动新一代信息技术产品、高端装备制造产业等新兴产品的发展。我校率先设立大数据与人工智能学院，积极为粤港澳大湾区高质量发展培养高素质“人工智能”应用型技术技能人才。</a:t>
            </a:r>
            <a:endParaRPr altLang="zh-CN" dirty="0"/>
          </a:p>
          <a:p>
            <a:endParaRPr lang="zh-CN" altLang="en-US" dirty="0"/>
          </a:p>
        </p:txBody>
      </p:sp>
      <p:sp>
        <p:nvSpPr>
          <p:cNvPr id="34" name="矩形 33"/>
          <p:cNvSpPr/>
          <p:nvPr>
            <p:custDataLst>
              <p:tags r:id="rId1"/>
            </p:custDataLst>
          </p:nvPr>
        </p:nvSpPr>
        <p:spPr>
          <a:xfrm>
            <a:off x="7955801" y="4177"/>
            <a:ext cx="309880" cy="319405"/>
          </a:xfrm>
          <a:prstGeom prst="rect">
            <a:avLst/>
          </a:prstGeom>
        </p:spPr>
        <p:txBody>
          <a:bodyPr wrap="none">
            <a:spAutoFit/>
          </a:bodyPr>
          <a:lstStyle/>
          <a:p>
            <a:endParaRPr lang="zh-CN" altLang="en-US" sz="1400" dirty="0">
              <a:latin typeface="微软雅黑" panose="020B0503020204020204" pitchFamily="34" charset="-122"/>
              <a:ea typeface="微软雅黑" panose="020B0503020204020204" pitchFamily="34" charset="-122"/>
            </a:endParaRPr>
          </a:p>
        </p:txBody>
      </p:sp>
      <p:sp>
        <p:nvSpPr>
          <p:cNvPr id="53" name="文本框 52"/>
          <p:cNvSpPr txBox="1"/>
          <p:nvPr/>
        </p:nvSpPr>
        <p:spPr>
          <a:xfrm>
            <a:off x="1577975" y="1483995"/>
            <a:ext cx="8997950" cy="953135"/>
          </a:xfrm>
          <a:prstGeom prst="rect">
            <a:avLst/>
          </a:prstGeom>
          <a:noFill/>
        </p:spPr>
        <p:txBody>
          <a:bodyPr wrap="square" rtlCol="0">
            <a:spAutoFit/>
          </a:bodyPr>
          <a:lstStyle/>
          <a:p>
            <a:pPr algn="ctr" fontAlgn="ctr"/>
            <a:r>
              <a:rPr lang="zh-CN" altLang="zh-CN" sz="2800" b="1" kern="1900" spc="600" dirty="0">
                <a:solidFill>
                  <a:srgbClr val="C00000"/>
                </a:solidFill>
                <a:latin typeface="微软雅黑" panose="020B0503020204020204" pitchFamily="34" charset="-122"/>
                <a:ea typeface="微软雅黑" panose="020B0503020204020204" pitchFamily="34" charset="-122"/>
              </a:rPr>
              <a:t>2019年</a:t>
            </a:r>
            <a:r>
              <a:rPr lang="en-US" altLang="zh-CN" sz="2800" b="1" kern="1900" spc="600" dirty="0">
                <a:solidFill>
                  <a:srgbClr val="C00000"/>
                </a:solidFill>
                <a:latin typeface="微软雅黑" panose="020B0503020204020204" pitchFamily="34" charset="-122"/>
                <a:ea typeface="微软雅黑" panose="020B0503020204020204" pitchFamily="34" charset="-122"/>
              </a:rPr>
              <a:t>”</a:t>
            </a:r>
            <a:r>
              <a:rPr lang="zh-CN" altLang="zh-CN" sz="2800" b="1" kern="1900" spc="600" dirty="0">
                <a:solidFill>
                  <a:srgbClr val="C00000"/>
                </a:solidFill>
                <a:latin typeface="微软雅黑" panose="020B0503020204020204" pitchFamily="34" charset="-122"/>
                <a:ea typeface="微软雅黑" panose="020B0503020204020204" pitchFamily="34" charset="-122"/>
              </a:rPr>
              <a:t>中科智谷杯</a:t>
            </a:r>
            <a:r>
              <a:rPr lang="en-US" altLang="zh-CN" sz="2800" b="1" kern="1900" spc="600" dirty="0">
                <a:solidFill>
                  <a:srgbClr val="C00000"/>
                </a:solidFill>
                <a:latin typeface="微软雅黑" panose="020B0503020204020204" pitchFamily="34" charset="-122"/>
                <a:ea typeface="微软雅黑" panose="020B0503020204020204" pitchFamily="34" charset="-122"/>
                <a:sym typeface="+mn-ea"/>
              </a:rPr>
              <a:t>”</a:t>
            </a:r>
            <a:endParaRPr lang="zh-CN" altLang="zh-CN" sz="2800" b="1" kern="1900" spc="600" dirty="0">
              <a:solidFill>
                <a:srgbClr val="C00000"/>
              </a:solidFill>
              <a:latin typeface="微软雅黑" panose="020B0503020204020204" pitchFamily="34" charset="-122"/>
              <a:ea typeface="微软雅黑" panose="020B0503020204020204" pitchFamily="34" charset="-122"/>
            </a:endParaRPr>
          </a:p>
          <a:p>
            <a:pPr algn="ctr" fontAlgn="ctr"/>
            <a:r>
              <a:rPr lang="zh-CN" altLang="zh-CN" sz="2800" b="1" kern="1900" spc="600" dirty="0">
                <a:solidFill>
                  <a:srgbClr val="C00000"/>
                </a:solidFill>
                <a:latin typeface="微软雅黑" panose="020B0503020204020204" pitchFamily="34" charset="-122"/>
                <a:ea typeface="微软雅黑" panose="020B0503020204020204" pitchFamily="34" charset="-122"/>
              </a:rPr>
              <a:t>人工智能技术创新应用全行业竞赛”</a:t>
            </a:r>
          </a:p>
        </p:txBody>
      </p:sp>
      <p:sp>
        <p:nvSpPr>
          <p:cNvPr id="55" name="文本框 54"/>
          <p:cNvSpPr txBox="1"/>
          <p:nvPr/>
        </p:nvSpPr>
        <p:spPr>
          <a:xfrm>
            <a:off x="1203325" y="2525395"/>
            <a:ext cx="9746615" cy="1087755"/>
          </a:xfrm>
          <a:prstGeom prst="rect">
            <a:avLst/>
          </a:prstGeom>
          <a:noFill/>
        </p:spPr>
        <p:txBody>
          <a:bodyPr wrap="square" rtlCol="0">
            <a:spAutoFit/>
          </a:bodyPr>
          <a:lstStyle/>
          <a:p>
            <a:pPr fontAlgn="auto">
              <a:lnSpc>
                <a:spcPct val="120000"/>
              </a:lnSpc>
            </a:pPr>
            <a:r>
              <a:rPr lang="en-US" dirty="0"/>
              <a:t>          </a:t>
            </a:r>
            <a:r>
              <a:rPr altLang="zh-CN" dirty="0"/>
              <a:t>2019年3月1日，由全国人工智能职业教育产教融合联盟主办的“2019年‘中科智谷杯’人工智能技术创新应用全行业竞赛”在许昌职业技术学院举行。我校大数据与人工智能学院选派的两只代表队分别获一等奖和二等奖的优异成绩，其中第一代表队为本次大赛的一等奖第一名，这充</a:t>
            </a:r>
          </a:p>
        </p:txBody>
      </p:sp>
      <p:sp>
        <p:nvSpPr>
          <p:cNvPr id="4" name="矩形 3"/>
          <p:cNvSpPr/>
          <p:nvPr/>
        </p:nvSpPr>
        <p:spPr>
          <a:xfrm>
            <a:off x="-1" y="314704"/>
            <a:ext cx="2263807" cy="34224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文本框 55"/>
          <p:cNvSpPr txBox="1"/>
          <p:nvPr/>
        </p:nvSpPr>
        <p:spPr>
          <a:xfrm>
            <a:off x="-12769" y="307786"/>
            <a:ext cx="2276575" cy="369332"/>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r>
              <a:rPr lang="zh-CN" altLang="en-US" dirty="0">
                <a:solidFill>
                  <a:schemeClr val="bg1"/>
                </a:solidFill>
                <a:latin typeface="Adobe 黑体 Std R" panose="020B0400000000000000" pitchFamily="34" charset="-122"/>
                <a:ea typeface="Adobe 黑体 Std R" panose="020B0400000000000000" pitchFamily="34" charset="-122"/>
              </a:rPr>
              <a:t>学校重要</a:t>
            </a:r>
            <a:r>
              <a:rPr lang="zh-CN" altLang="en-US" dirty="0" smtClean="0">
                <a:solidFill>
                  <a:schemeClr val="bg1"/>
                </a:solidFill>
                <a:latin typeface="Adobe 黑体 Std R" panose="020B0400000000000000" pitchFamily="34" charset="-122"/>
                <a:ea typeface="Adobe 黑体 Std R" panose="020B0400000000000000" pitchFamily="34" charset="-122"/>
              </a:rPr>
              <a:t>事件通报</a:t>
            </a:r>
            <a:endParaRPr lang="zh-CN" altLang="en-US" dirty="0">
              <a:solidFill>
                <a:schemeClr val="bg1"/>
              </a:solidFill>
              <a:latin typeface="Adobe 黑体 Std R" panose="020B0400000000000000" pitchFamily="34" charset="-122"/>
              <a:ea typeface="Adobe 黑体 Std R" panose="020B0400000000000000" pitchFamily="34" charset="-122"/>
            </a:endParaRPr>
          </a:p>
        </p:txBody>
      </p:sp>
      <p:pic>
        <p:nvPicPr>
          <p:cNvPr id="54" name="Picture 6" descr="G:\2016我图\两会\ooopic_10194892_b0c64675b11c678cafbc\004.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9198786" y="-1"/>
            <a:ext cx="2993210" cy="1882067"/>
          </a:xfrm>
          <a:prstGeom prst="rect">
            <a:avLst/>
          </a:prstGeom>
          <a:noFill/>
          <a:extLst>
            <a:ext uri="{909E8E84-426E-40DD-AFC4-6F175D3DCCD1}">
              <a14:hiddenFill xmlns:a14="http://schemas.microsoft.com/office/drawing/2010/main">
                <a:solidFill>
                  <a:srgbClr val="FFFFFF"/>
                </a:solidFill>
              </a14:hiddenFill>
            </a:ext>
          </a:extLst>
        </p:spPr>
      </p:pic>
      <p:pic>
        <p:nvPicPr>
          <p:cNvPr id="11" name="图片 11" descr="C:\Users\梁\AppData\Local\Temp\WeChat Files\a269edfacb031a297aac60ef0a320cb.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a:xfrm>
            <a:off x="1297940" y="3531235"/>
            <a:ext cx="2626995" cy="196786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fade">
                                      <p:cBhvr>
                                        <p:cTn id="7" dur="500"/>
                                        <p:tgtEl>
                                          <p:spTgt spid="53"/>
                                        </p:tgtEl>
                                      </p:cBhvr>
                                    </p:animEffect>
                                    <p:anim calcmode="lin" valueType="num">
                                      <p:cBhvr>
                                        <p:cTn id="8" dur="500" fill="hold"/>
                                        <p:tgtEl>
                                          <p:spTgt spid="53"/>
                                        </p:tgtEl>
                                        <p:attrNameLst>
                                          <p:attrName>ppt_x</p:attrName>
                                        </p:attrNameLst>
                                      </p:cBhvr>
                                      <p:tavLst>
                                        <p:tav tm="0">
                                          <p:val>
                                            <p:strVal val="#ppt_x"/>
                                          </p:val>
                                        </p:tav>
                                        <p:tav tm="100000">
                                          <p:val>
                                            <p:strVal val="#ppt_x"/>
                                          </p:val>
                                        </p:tav>
                                      </p:tavLst>
                                    </p:anim>
                                    <p:anim calcmode="lin" valueType="num">
                                      <p:cBhvr>
                                        <p:cTn id="9" dur="500" fill="hold"/>
                                        <p:tgtEl>
                                          <p:spTgt spid="53"/>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2" presetClass="entr" presetSubtype="2" fill="hold" nodeType="afterEffect">
                                  <p:stCondLst>
                                    <p:cond delay="0"/>
                                  </p:stCondLst>
                                  <p:childTnLst>
                                    <p:set>
                                      <p:cBhvr>
                                        <p:cTn id="12" dur="1" fill="hold">
                                          <p:stCondLst>
                                            <p:cond delay="0"/>
                                          </p:stCondLst>
                                        </p:cTn>
                                        <p:tgtEl>
                                          <p:spTgt spid="54"/>
                                        </p:tgtEl>
                                        <p:attrNameLst>
                                          <p:attrName>style.visibility</p:attrName>
                                        </p:attrNameLst>
                                      </p:cBhvr>
                                      <p:to>
                                        <p:strVal val="visible"/>
                                      </p:to>
                                    </p:set>
                                    <p:animEffect transition="in" filter="wipe(right)">
                                      <p:cBhvr>
                                        <p:cTn id="13"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12054" y="1286590"/>
            <a:ext cx="10129422" cy="4500687"/>
          </a:xfrm>
          <a:prstGeom prst="rect">
            <a:avLst/>
          </a:prstGeom>
          <a:solidFill>
            <a:schemeClr val="bg1"/>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ctr"/>
            <a:endParaRPr lang="zh-CN" altLang="en-US" dirty="0"/>
          </a:p>
        </p:txBody>
      </p:sp>
      <p:sp>
        <p:nvSpPr>
          <p:cNvPr id="5" name="文本框 4"/>
          <p:cNvSpPr txBox="1"/>
          <p:nvPr/>
        </p:nvSpPr>
        <p:spPr>
          <a:xfrm>
            <a:off x="1193165" y="3069590"/>
            <a:ext cx="6629400" cy="3025140"/>
          </a:xfrm>
          <a:prstGeom prst="rect">
            <a:avLst/>
          </a:prstGeom>
          <a:noFill/>
        </p:spPr>
        <p:txBody>
          <a:bodyPr wrap="square" rtlCol="0">
            <a:spAutoFit/>
          </a:bodyPr>
          <a:lstStyle/>
          <a:p>
            <a:pPr fontAlgn="auto">
              <a:lnSpc>
                <a:spcPct val="120000"/>
              </a:lnSpc>
            </a:pPr>
            <a:r>
              <a:rPr dirty="0">
                <a:sym typeface="+mn-ea"/>
              </a:rPr>
              <a:t>专业曾思媚、匡义、朱乐平等老师的悉心指导下，经过1个多月的认真训练，最终在赛场上以出色的表现获得了1项一等奖（张琼文、谢金阳、张晓敏、邱靖妍）和1项二等奖（余善雯、刘媛媛、陈光雅、郑泽航）的佳绩。本次技能大赛全面考察了学生在社会工作实务过程中的语言表达能力、文书撰写能力和逻辑思维能力，为高职社会工作专业在校生提供了职业素养、实践技能训练和展示的平台。</a:t>
            </a:r>
            <a:endParaRPr dirty="0"/>
          </a:p>
          <a:p>
            <a:pPr fontAlgn="auto">
              <a:lnSpc>
                <a:spcPct val="120000"/>
              </a:lnSpc>
            </a:pPr>
            <a:endParaRPr altLang="zh-CN" dirty="0"/>
          </a:p>
          <a:p>
            <a:endParaRPr lang="zh-CN" altLang="en-US" dirty="0"/>
          </a:p>
        </p:txBody>
      </p:sp>
      <p:sp>
        <p:nvSpPr>
          <p:cNvPr id="34" name="矩形 33"/>
          <p:cNvSpPr/>
          <p:nvPr>
            <p:custDataLst>
              <p:tags r:id="rId1"/>
            </p:custDataLst>
          </p:nvPr>
        </p:nvSpPr>
        <p:spPr>
          <a:xfrm>
            <a:off x="7955801" y="4177"/>
            <a:ext cx="309880" cy="319405"/>
          </a:xfrm>
          <a:prstGeom prst="rect">
            <a:avLst/>
          </a:prstGeom>
        </p:spPr>
        <p:txBody>
          <a:bodyPr wrap="none">
            <a:spAutoFit/>
          </a:bodyPr>
          <a:lstStyle/>
          <a:p>
            <a:endParaRPr lang="zh-CN" altLang="en-US" sz="1400" dirty="0">
              <a:latin typeface="微软雅黑" panose="020B0503020204020204" pitchFamily="34" charset="-122"/>
              <a:ea typeface="微软雅黑" panose="020B0503020204020204" pitchFamily="34" charset="-122"/>
            </a:endParaRPr>
          </a:p>
        </p:txBody>
      </p:sp>
      <p:sp>
        <p:nvSpPr>
          <p:cNvPr id="53" name="文本框 52"/>
          <p:cNvSpPr txBox="1"/>
          <p:nvPr/>
        </p:nvSpPr>
        <p:spPr>
          <a:xfrm>
            <a:off x="1577975" y="1729740"/>
            <a:ext cx="8997950" cy="521970"/>
          </a:xfrm>
          <a:prstGeom prst="rect">
            <a:avLst/>
          </a:prstGeom>
          <a:noFill/>
        </p:spPr>
        <p:txBody>
          <a:bodyPr wrap="square" rtlCol="0">
            <a:spAutoFit/>
          </a:bodyPr>
          <a:lstStyle/>
          <a:p>
            <a:pPr algn="ctr" fontAlgn="ctr"/>
            <a:r>
              <a:rPr lang="zh-CN" altLang="en-US" sz="2800" b="1" kern="1900" spc="600" dirty="0" smtClean="0">
                <a:solidFill>
                  <a:srgbClr val="C00000"/>
                </a:solidFill>
                <a:latin typeface="微软雅黑" panose="020B0503020204020204" pitchFamily="34" charset="-122"/>
                <a:ea typeface="微软雅黑" panose="020B0503020204020204" pitchFamily="34" charset="-122"/>
              </a:rPr>
              <a:t>广东省</a:t>
            </a:r>
            <a:r>
              <a:rPr lang="zh-CN" altLang="zh-CN" sz="2800" b="1" kern="1900" spc="600" dirty="0" smtClean="0">
                <a:solidFill>
                  <a:srgbClr val="C00000"/>
                </a:solidFill>
                <a:latin typeface="微软雅黑" panose="020B0503020204020204" pitchFamily="34" charset="-122"/>
                <a:ea typeface="微软雅黑" panose="020B0503020204020204" pitchFamily="34" charset="-122"/>
              </a:rPr>
              <a:t>职业</a:t>
            </a:r>
            <a:r>
              <a:rPr lang="zh-CN" altLang="zh-CN" sz="2800" b="1" kern="1900" spc="600" dirty="0">
                <a:solidFill>
                  <a:srgbClr val="C00000"/>
                </a:solidFill>
                <a:latin typeface="微软雅黑" panose="020B0503020204020204" pitchFamily="34" charset="-122"/>
                <a:ea typeface="微软雅黑" panose="020B0503020204020204" pitchFamily="34" charset="-122"/>
              </a:rPr>
              <a:t>院校技能大赛社会工作实务技能赛</a:t>
            </a:r>
          </a:p>
        </p:txBody>
      </p:sp>
      <p:sp>
        <p:nvSpPr>
          <p:cNvPr id="55" name="文本框 54"/>
          <p:cNvSpPr txBox="1"/>
          <p:nvPr/>
        </p:nvSpPr>
        <p:spPr>
          <a:xfrm>
            <a:off x="1193165" y="2409190"/>
            <a:ext cx="9746615" cy="755650"/>
          </a:xfrm>
          <a:prstGeom prst="rect">
            <a:avLst/>
          </a:prstGeom>
          <a:noFill/>
        </p:spPr>
        <p:txBody>
          <a:bodyPr wrap="square" rtlCol="0">
            <a:spAutoFit/>
          </a:bodyPr>
          <a:lstStyle/>
          <a:p>
            <a:pPr fontAlgn="auto">
              <a:lnSpc>
                <a:spcPct val="120000"/>
              </a:lnSpc>
            </a:pPr>
            <a:r>
              <a:rPr lang="en-US" dirty="0"/>
              <a:t>         </a:t>
            </a:r>
            <a:r>
              <a:rPr dirty="0"/>
              <a:t>2018-2019年度广东省职业院校技能大赛社会工作实务技能赛项于2019年3月9日-10日在江门职业技术学院成功举办。我校文传学院社工专业的两支参赛队伍在领导的关心支持下，在社工</a:t>
            </a:r>
          </a:p>
        </p:txBody>
      </p:sp>
      <p:sp>
        <p:nvSpPr>
          <p:cNvPr id="4" name="矩形 3"/>
          <p:cNvSpPr/>
          <p:nvPr/>
        </p:nvSpPr>
        <p:spPr>
          <a:xfrm>
            <a:off x="-1" y="314704"/>
            <a:ext cx="2263807" cy="34224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文本框 55"/>
          <p:cNvSpPr txBox="1"/>
          <p:nvPr/>
        </p:nvSpPr>
        <p:spPr>
          <a:xfrm>
            <a:off x="-12769" y="307786"/>
            <a:ext cx="2276575" cy="369332"/>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r>
              <a:rPr lang="zh-CN" altLang="en-US" dirty="0">
                <a:solidFill>
                  <a:schemeClr val="bg1"/>
                </a:solidFill>
                <a:latin typeface="Adobe 黑体 Std R" panose="020B0400000000000000" pitchFamily="34" charset="-122"/>
                <a:ea typeface="Adobe 黑体 Std R" panose="020B0400000000000000" pitchFamily="34" charset="-122"/>
              </a:rPr>
              <a:t>学校重要</a:t>
            </a:r>
            <a:r>
              <a:rPr lang="zh-CN" altLang="en-US" dirty="0" smtClean="0">
                <a:solidFill>
                  <a:schemeClr val="bg1"/>
                </a:solidFill>
                <a:latin typeface="Adobe 黑体 Std R" panose="020B0400000000000000" pitchFamily="34" charset="-122"/>
                <a:ea typeface="Adobe 黑体 Std R" panose="020B0400000000000000" pitchFamily="34" charset="-122"/>
              </a:rPr>
              <a:t>事件通报</a:t>
            </a:r>
            <a:endParaRPr lang="zh-CN" altLang="en-US" dirty="0">
              <a:solidFill>
                <a:schemeClr val="bg1"/>
              </a:solidFill>
              <a:latin typeface="Adobe 黑体 Std R" panose="020B0400000000000000" pitchFamily="34" charset="-122"/>
              <a:ea typeface="Adobe 黑体 Std R" panose="020B0400000000000000" pitchFamily="34" charset="-122"/>
            </a:endParaRPr>
          </a:p>
        </p:txBody>
      </p:sp>
      <p:pic>
        <p:nvPicPr>
          <p:cNvPr id="54" name="Picture 6" descr="G:\2016我图\两会\ooopic_10194892_b0c64675b11c678cafbc\004.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9198786" y="-1"/>
            <a:ext cx="2993210" cy="1882067"/>
          </a:xfrm>
          <a:prstGeom prst="rect">
            <a:avLst/>
          </a:prstGeom>
          <a:noFill/>
          <a:extLst>
            <a:ext uri="{909E8E84-426E-40DD-AFC4-6F175D3DCCD1}">
              <a14:hiddenFill xmlns:a14="http://schemas.microsoft.com/office/drawing/2010/main">
                <a:solidFill>
                  <a:srgbClr val="FFFFFF"/>
                </a:solidFill>
              </a14:hiddenFill>
            </a:ext>
          </a:extLst>
        </p:spPr>
      </p:pic>
      <p:pic>
        <p:nvPicPr>
          <p:cNvPr id="15" name="图片 15" descr="C:\Users\梁\AppData\Local\Temp\WeChat Files\1018331929634f88f08e45e44fe96de.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a:xfrm>
            <a:off x="7917815" y="3164840"/>
            <a:ext cx="2893695" cy="217043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fade">
                                      <p:cBhvr>
                                        <p:cTn id="7" dur="500"/>
                                        <p:tgtEl>
                                          <p:spTgt spid="53"/>
                                        </p:tgtEl>
                                      </p:cBhvr>
                                    </p:animEffect>
                                    <p:anim calcmode="lin" valueType="num">
                                      <p:cBhvr>
                                        <p:cTn id="8" dur="500" fill="hold"/>
                                        <p:tgtEl>
                                          <p:spTgt spid="53"/>
                                        </p:tgtEl>
                                        <p:attrNameLst>
                                          <p:attrName>ppt_x</p:attrName>
                                        </p:attrNameLst>
                                      </p:cBhvr>
                                      <p:tavLst>
                                        <p:tav tm="0">
                                          <p:val>
                                            <p:strVal val="#ppt_x"/>
                                          </p:val>
                                        </p:tav>
                                        <p:tav tm="100000">
                                          <p:val>
                                            <p:strVal val="#ppt_x"/>
                                          </p:val>
                                        </p:tav>
                                      </p:tavLst>
                                    </p:anim>
                                    <p:anim calcmode="lin" valueType="num">
                                      <p:cBhvr>
                                        <p:cTn id="9" dur="500" fill="hold"/>
                                        <p:tgtEl>
                                          <p:spTgt spid="53"/>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2" presetClass="entr" presetSubtype="2" fill="hold" nodeType="afterEffect">
                                  <p:stCondLst>
                                    <p:cond delay="0"/>
                                  </p:stCondLst>
                                  <p:childTnLst>
                                    <p:set>
                                      <p:cBhvr>
                                        <p:cTn id="12" dur="1" fill="hold">
                                          <p:stCondLst>
                                            <p:cond delay="0"/>
                                          </p:stCondLst>
                                        </p:cTn>
                                        <p:tgtEl>
                                          <p:spTgt spid="54"/>
                                        </p:tgtEl>
                                        <p:attrNameLst>
                                          <p:attrName>style.visibility</p:attrName>
                                        </p:attrNameLst>
                                      </p:cBhvr>
                                      <p:to>
                                        <p:strVal val="visible"/>
                                      </p:to>
                                    </p:set>
                                    <p:animEffect transition="in" filter="wipe(right)">
                                      <p:cBhvr>
                                        <p:cTn id="13"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矩形 33"/>
          <p:cNvSpPr/>
          <p:nvPr>
            <p:custDataLst>
              <p:tags r:id="rId1"/>
            </p:custDataLst>
          </p:nvPr>
        </p:nvSpPr>
        <p:spPr>
          <a:xfrm>
            <a:off x="7955801" y="4177"/>
            <a:ext cx="309880" cy="319405"/>
          </a:xfrm>
          <a:prstGeom prst="rect">
            <a:avLst/>
          </a:prstGeom>
        </p:spPr>
        <p:txBody>
          <a:bodyPr wrap="none">
            <a:spAutoFit/>
          </a:bodyPr>
          <a:lstStyle/>
          <a:p>
            <a:endParaRPr lang="zh-CN" altLang="en-US" sz="1400" dirty="0">
              <a:latin typeface="微软雅黑" panose="020B0503020204020204" pitchFamily="34" charset="-122"/>
              <a:ea typeface="微软雅黑" panose="020B0503020204020204" pitchFamily="34" charset="-122"/>
            </a:endParaRPr>
          </a:p>
        </p:txBody>
      </p:sp>
      <p:sp>
        <p:nvSpPr>
          <p:cNvPr id="2" name="矩形 1"/>
          <p:cNvSpPr/>
          <p:nvPr/>
        </p:nvSpPr>
        <p:spPr>
          <a:xfrm>
            <a:off x="1012054" y="1313895"/>
            <a:ext cx="10129422" cy="4500687"/>
          </a:xfrm>
          <a:prstGeom prst="rect">
            <a:avLst/>
          </a:prstGeom>
          <a:solidFill>
            <a:schemeClr val="bg1"/>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ctr"/>
            <a:endParaRPr lang="zh-CN" altLang="en-US" dirty="0"/>
          </a:p>
        </p:txBody>
      </p:sp>
      <p:sp>
        <p:nvSpPr>
          <p:cNvPr id="53" name="文本框 52"/>
          <p:cNvSpPr txBox="1"/>
          <p:nvPr/>
        </p:nvSpPr>
        <p:spPr>
          <a:xfrm>
            <a:off x="2874460" y="1864995"/>
            <a:ext cx="6404610" cy="1322070"/>
          </a:xfrm>
          <a:prstGeom prst="rect">
            <a:avLst/>
          </a:prstGeom>
          <a:noFill/>
        </p:spPr>
        <p:txBody>
          <a:bodyPr wrap="square" rtlCol="0">
            <a:spAutoFit/>
          </a:bodyPr>
          <a:lstStyle/>
          <a:p>
            <a:pPr algn="ctr" fontAlgn="ctr"/>
            <a:r>
              <a:rPr lang="zh-CN" altLang="zh-CN" sz="4000" b="1" kern="1900" spc="600" dirty="0">
                <a:solidFill>
                  <a:srgbClr val="C00000"/>
                </a:solidFill>
                <a:latin typeface="微软雅黑" panose="020B0503020204020204" pitchFamily="34" charset="-122"/>
                <a:ea typeface="微软雅黑" panose="020B0503020204020204" pitchFamily="34" charset="-122"/>
              </a:rPr>
              <a:t>高校学生心理健康教育系列</a:t>
            </a:r>
            <a:r>
              <a:rPr lang="zh-CN" altLang="zh-CN" sz="4000" b="1" kern="1900" spc="600" dirty="0" smtClean="0">
                <a:solidFill>
                  <a:srgbClr val="C00000"/>
                </a:solidFill>
                <a:latin typeface="微软雅黑" panose="020B0503020204020204" pitchFamily="34" charset="-122"/>
                <a:ea typeface="微软雅黑" panose="020B0503020204020204" pitchFamily="34" charset="-122"/>
              </a:rPr>
              <a:t>活动</a:t>
            </a:r>
            <a:r>
              <a:rPr lang="zh-CN" altLang="en-US" sz="4000" b="1" kern="1900" spc="600" dirty="0" smtClean="0">
                <a:solidFill>
                  <a:srgbClr val="C00000"/>
                </a:solidFill>
                <a:latin typeface="微软雅黑" panose="020B0503020204020204" pitchFamily="34" charset="-122"/>
                <a:ea typeface="微软雅黑" panose="020B0503020204020204" pitchFamily="34" charset="-122"/>
              </a:rPr>
              <a:t>荣获佳绩</a:t>
            </a:r>
            <a:endParaRPr lang="zh-CN" altLang="zh-CN" sz="4000" b="1" kern="1900" spc="600" dirty="0">
              <a:solidFill>
                <a:srgbClr val="C00000"/>
              </a:solidFill>
              <a:latin typeface="微软雅黑" panose="020B0503020204020204" pitchFamily="34" charset="-122"/>
              <a:ea typeface="微软雅黑" panose="020B0503020204020204" pitchFamily="34" charset="-122"/>
            </a:endParaRPr>
          </a:p>
        </p:txBody>
      </p:sp>
      <p:sp>
        <p:nvSpPr>
          <p:cNvPr id="55" name="文本框 54"/>
          <p:cNvSpPr txBox="1"/>
          <p:nvPr/>
        </p:nvSpPr>
        <p:spPr>
          <a:xfrm>
            <a:off x="1335855" y="3487420"/>
            <a:ext cx="9481820" cy="2061210"/>
          </a:xfrm>
          <a:prstGeom prst="rect">
            <a:avLst/>
          </a:prstGeom>
          <a:noFill/>
        </p:spPr>
        <p:txBody>
          <a:bodyPr wrap="square" rtlCol="0">
            <a:spAutoFit/>
          </a:bodyPr>
          <a:lstStyle/>
          <a:p>
            <a:r>
              <a:rPr lang="en-US" altLang="zh-CN" sz="2200" b="1" dirty="0"/>
              <a:t>         </a:t>
            </a:r>
            <a:r>
              <a:rPr altLang="zh-CN" sz="2200" dirty="0"/>
              <a:t>2019年3月11日，翘首期盼的广东省教育厅2018年度高校学生心理健康教育系列活动评比结果终于揭晓。在广东省教育厅粤教思函[2019]14号通知中，这次共有140多所高校共选送2000多份作品中，我校共选送24项作品在各项心理健康教育系列活动中斩获9个奖项：分别获得5项二等奖，4项三等奖。</a:t>
            </a:r>
          </a:p>
          <a:p>
            <a:endParaRPr lang="zh-CN" altLang="en-US" dirty="0"/>
          </a:p>
        </p:txBody>
      </p:sp>
      <p:sp>
        <p:nvSpPr>
          <p:cNvPr id="4" name="矩形 3"/>
          <p:cNvSpPr/>
          <p:nvPr/>
        </p:nvSpPr>
        <p:spPr>
          <a:xfrm>
            <a:off x="-1" y="314704"/>
            <a:ext cx="2263807" cy="34224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文本框 55"/>
          <p:cNvSpPr txBox="1"/>
          <p:nvPr/>
        </p:nvSpPr>
        <p:spPr>
          <a:xfrm>
            <a:off x="-12769" y="307786"/>
            <a:ext cx="2276575" cy="369332"/>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r>
              <a:rPr lang="zh-CN" altLang="en-US" dirty="0">
                <a:solidFill>
                  <a:schemeClr val="bg1"/>
                </a:solidFill>
                <a:latin typeface="Adobe 黑体 Std R" panose="020B0400000000000000" pitchFamily="34" charset="-122"/>
                <a:ea typeface="Adobe 黑体 Std R" panose="020B0400000000000000" pitchFamily="34" charset="-122"/>
              </a:rPr>
              <a:t>学校重要</a:t>
            </a:r>
            <a:r>
              <a:rPr lang="zh-CN" altLang="en-US" dirty="0" smtClean="0">
                <a:solidFill>
                  <a:schemeClr val="bg1"/>
                </a:solidFill>
                <a:latin typeface="Adobe 黑体 Std R" panose="020B0400000000000000" pitchFamily="34" charset="-122"/>
                <a:ea typeface="Adobe 黑体 Std R" panose="020B0400000000000000" pitchFamily="34" charset="-122"/>
              </a:rPr>
              <a:t>事件通报</a:t>
            </a:r>
            <a:endParaRPr lang="zh-CN" altLang="en-US" dirty="0">
              <a:solidFill>
                <a:schemeClr val="bg1"/>
              </a:solidFill>
              <a:latin typeface="Adobe 黑体 Std R" panose="020B0400000000000000" pitchFamily="34" charset="-122"/>
              <a:ea typeface="Adobe 黑体 Std R" panose="020B0400000000000000" pitchFamily="34" charset="-122"/>
            </a:endParaRPr>
          </a:p>
        </p:txBody>
      </p:sp>
      <p:pic>
        <p:nvPicPr>
          <p:cNvPr id="54" name="Picture 6" descr="G:\2016我图\两会\ooopic_10194892_b0c64675b11c678cafbc\004.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9198786" y="-1"/>
            <a:ext cx="2993210" cy="188206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fade">
                                      <p:cBhvr>
                                        <p:cTn id="7" dur="500"/>
                                        <p:tgtEl>
                                          <p:spTgt spid="53"/>
                                        </p:tgtEl>
                                      </p:cBhvr>
                                    </p:animEffect>
                                    <p:anim calcmode="lin" valueType="num">
                                      <p:cBhvr>
                                        <p:cTn id="8" dur="500" fill="hold"/>
                                        <p:tgtEl>
                                          <p:spTgt spid="53"/>
                                        </p:tgtEl>
                                        <p:attrNameLst>
                                          <p:attrName>ppt_x</p:attrName>
                                        </p:attrNameLst>
                                      </p:cBhvr>
                                      <p:tavLst>
                                        <p:tav tm="0">
                                          <p:val>
                                            <p:strVal val="#ppt_x"/>
                                          </p:val>
                                        </p:tav>
                                        <p:tav tm="100000">
                                          <p:val>
                                            <p:strVal val="#ppt_x"/>
                                          </p:val>
                                        </p:tav>
                                      </p:tavLst>
                                    </p:anim>
                                    <p:anim calcmode="lin" valueType="num">
                                      <p:cBhvr>
                                        <p:cTn id="9" dur="500" fill="hold"/>
                                        <p:tgtEl>
                                          <p:spTgt spid="53"/>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2" presetClass="entr" presetSubtype="2" fill="hold" nodeType="afterEffect">
                                  <p:stCondLst>
                                    <p:cond delay="0"/>
                                  </p:stCondLst>
                                  <p:childTnLst>
                                    <p:set>
                                      <p:cBhvr>
                                        <p:cTn id="12" dur="1" fill="hold">
                                          <p:stCondLst>
                                            <p:cond delay="0"/>
                                          </p:stCondLst>
                                        </p:cTn>
                                        <p:tgtEl>
                                          <p:spTgt spid="54"/>
                                        </p:tgtEl>
                                        <p:attrNameLst>
                                          <p:attrName>style.visibility</p:attrName>
                                        </p:attrNameLst>
                                      </p:cBhvr>
                                      <p:to>
                                        <p:strVal val="visible"/>
                                      </p:to>
                                    </p:set>
                                    <p:animEffect transition="in" filter="wipe(right)">
                                      <p:cBhvr>
                                        <p:cTn id="13"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矩形 33"/>
          <p:cNvSpPr/>
          <p:nvPr>
            <p:custDataLst>
              <p:tags r:id="rId1"/>
            </p:custDataLst>
          </p:nvPr>
        </p:nvSpPr>
        <p:spPr>
          <a:xfrm>
            <a:off x="7955801" y="4177"/>
            <a:ext cx="309880" cy="319405"/>
          </a:xfrm>
          <a:prstGeom prst="rect">
            <a:avLst/>
          </a:prstGeom>
        </p:spPr>
        <p:txBody>
          <a:bodyPr wrap="none">
            <a:spAutoFit/>
          </a:bodyPr>
          <a:lstStyle/>
          <a:p>
            <a:endParaRPr lang="zh-CN" altLang="en-US" sz="1400" dirty="0">
              <a:latin typeface="微软雅黑" panose="020B0503020204020204" pitchFamily="34" charset="-122"/>
              <a:ea typeface="微软雅黑" panose="020B0503020204020204" pitchFamily="34" charset="-122"/>
            </a:endParaRPr>
          </a:p>
        </p:txBody>
      </p:sp>
      <p:sp>
        <p:nvSpPr>
          <p:cNvPr id="2" name="矩形 1"/>
          <p:cNvSpPr/>
          <p:nvPr/>
        </p:nvSpPr>
        <p:spPr>
          <a:xfrm>
            <a:off x="1012054" y="1313895"/>
            <a:ext cx="10129422" cy="4500687"/>
          </a:xfrm>
          <a:prstGeom prst="rect">
            <a:avLst/>
          </a:prstGeom>
          <a:solidFill>
            <a:schemeClr val="bg1"/>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ctr"/>
            <a:endParaRPr lang="zh-CN" altLang="en-US" dirty="0"/>
          </a:p>
        </p:txBody>
      </p:sp>
      <p:sp>
        <p:nvSpPr>
          <p:cNvPr id="53" name="文本框 52"/>
          <p:cNvSpPr txBox="1"/>
          <p:nvPr/>
        </p:nvSpPr>
        <p:spPr>
          <a:xfrm>
            <a:off x="2555690" y="2065020"/>
            <a:ext cx="7080250" cy="706755"/>
          </a:xfrm>
          <a:prstGeom prst="rect">
            <a:avLst/>
          </a:prstGeom>
          <a:noFill/>
        </p:spPr>
        <p:txBody>
          <a:bodyPr wrap="square" rtlCol="0">
            <a:spAutoFit/>
          </a:bodyPr>
          <a:lstStyle/>
          <a:p>
            <a:pPr algn="ctr" fontAlgn="ctr"/>
            <a:r>
              <a:rPr lang="zh-CN" altLang="zh-CN" sz="4000" b="1" kern="1900" spc="600" dirty="0">
                <a:solidFill>
                  <a:srgbClr val="C00000"/>
                </a:solidFill>
                <a:latin typeface="微软雅黑" panose="020B0503020204020204" pitchFamily="34" charset="-122"/>
                <a:ea typeface="微软雅黑" panose="020B0503020204020204" pitchFamily="34" charset="-122"/>
              </a:rPr>
              <a:t>首届省秘书职业技能大赛</a:t>
            </a:r>
          </a:p>
        </p:txBody>
      </p:sp>
      <p:sp>
        <p:nvSpPr>
          <p:cNvPr id="55" name="文本框 54"/>
          <p:cNvSpPr txBox="1"/>
          <p:nvPr/>
        </p:nvSpPr>
        <p:spPr>
          <a:xfrm>
            <a:off x="1354905" y="2868295"/>
            <a:ext cx="9481820" cy="2399665"/>
          </a:xfrm>
          <a:prstGeom prst="rect">
            <a:avLst/>
          </a:prstGeom>
          <a:noFill/>
        </p:spPr>
        <p:txBody>
          <a:bodyPr wrap="square" rtlCol="0">
            <a:spAutoFit/>
          </a:bodyPr>
          <a:lstStyle/>
          <a:p>
            <a:r>
              <a:rPr lang="en-US" altLang="zh-CN" sz="2200" b="1" dirty="0"/>
              <a:t>         </a:t>
            </a:r>
            <a:r>
              <a:rPr altLang="zh-CN" sz="2200" dirty="0"/>
              <a:t>我校承办的首届省秘书职业技能大赛圆满落幕。一场文秘知识与技能的巅峰对决２０１９年３月１５日－１６日，由广东科学职业技术学院承办的首届广东省秘书职业技能大赛在广东科学职业技术学院珠海校区隆重举行。本次比赛的意义是为了学生们通过这样的一个比赛开阔视野，不仅加强连专业技能，还能巩固了技能知识，同时也可以在各个方面得到综合性的训练。以赛促教，以赛促学的宗旨体现的淋淋尽致。</a:t>
            </a:r>
          </a:p>
          <a:p>
            <a:endParaRPr lang="zh-CN" altLang="en-US" dirty="0"/>
          </a:p>
        </p:txBody>
      </p:sp>
      <p:sp>
        <p:nvSpPr>
          <p:cNvPr id="4" name="矩形 3"/>
          <p:cNvSpPr/>
          <p:nvPr/>
        </p:nvSpPr>
        <p:spPr>
          <a:xfrm>
            <a:off x="-1" y="314704"/>
            <a:ext cx="2263807" cy="34224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文本框 55"/>
          <p:cNvSpPr txBox="1"/>
          <p:nvPr/>
        </p:nvSpPr>
        <p:spPr>
          <a:xfrm>
            <a:off x="-12769" y="307786"/>
            <a:ext cx="2276575" cy="369332"/>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r>
              <a:rPr lang="zh-CN" altLang="en-US" dirty="0">
                <a:solidFill>
                  <a:schemeClr val="bg1"/>
                </a:solidFill>
                <a:latin typeface="Adobe 黑体 Std R" panose="020B0400000000000000" pitchFamily="34" charset="-122"/>
                <a:ea typeface="Adobe 黑体 Std R" panose="020B0400000000000000" pitchFamily="34" charset="-122"/>
              </a:rPr>
              <a:t>学校重要</a:t>
            </a:r>
            <a:r>
              <a:rPr lang="zh-CN" altLang="en-US" dirty="0" smtClean="0">
                <a:solidFill>
                  <a:schemeClr val="bg1"/>
                </a:solidFill>
                <a:latin typeface="Adobe 黑体 Std R" panose="020B0400000000000000" pitchFamily="34" charset="-122"/>
                <a:ea typeface="Adobe 黑体 Std R" panose="020B0400000000000000" pitchFamily="34" charset="-122"/>
              </a:rPr>
              <a:t>事件通报</a:t>
            </a:r>
            <a:endParaRPr lang="zh-CN" altLang="en-US" dirty="0">
              <a:solidFill>
                <a:schemeClr val="bg1"/>
              </a:solidFill>
              <a:latin typeface="Adobe 黑体 Std R" panose="020B0400000000000000" pitchFamily="34" charset="-122"/>
              <a:ea typeface="Adobe 黑体 Std R" panose="020B0400000000000000" pitchFamily="34" charset="-122"/>
            </a:endParaRPr>
          </a:p>
        </p:txBody>
      </p:sp>
      <p:pic>
        <p:nvPicPr>
          <p:cNvPr id="54" name="Picture 6" descr="G:\2016我图\两会\ooopic_10194892_b0c64675b11c678cafbc\004.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9198786" y="-1"/>
            <a:ext cx="2993210" cy="188206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fade">
                                      <p:cBhvr>
                                        <p:cTn id="7" dur="500"/>
                                        <p:tgtEl>
                                          <p:spTgt spid="53"/>
                                        </p:tgtEl>
                                      </p:cBhvr>
                                    </p:animEffect>
                                    <p:anim calcmode="lin" valueType="num">
                                      <p:cBhvr>
                                        <p:cTn id="8" dur="500" fill="hold"/>
                                        <p:tgtEl>
                                          <p:spTgt spid="53"/>
                                        </p:tgtEl>
                                        <p:attrNameLst>
                                          <p:attrName>ppt_x</p:attrName>
                                        </p:attrNameLst>
                                      </p:cBhvr>
                                      <p:tavLst>
                                        <p:tav tm="0">
                                          <p:val>
                                            <p:strVal val="#ppt_x"/>
                                          </p:val>
                                        </p:tav>
                                        <p:tav tm="100000">
                                          <p:val>
                                            <p:strVal val="#ppt_x"/>
                                          </p:val>
                                        </p:tav>
                                      </p:tavLst>
                                    </p:anim>
                                    <p:anim calcmode="lin" valueType="num">
                                      <p:cBhvr>
                                        <p:cTn id="9" dur="500" fill="hold"/>
                                        <p:tgtEl>
                                          <p:spTgt spid="53"/>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2" presetClass="entr" presetSubtype="2" fill="hold" nodeType="afterEffect">
                                  <p:stCondLst>
                                    <p:cond delay="0"/>
                                  </p:stCondLst>
                                  <p:childTnLst>
                                    <p:set>
                                      <p:cBhvr>
                                        <p:cTn id="12" dur="1" fill="hold">
                                          <p:stCondLst>
                                            <p:cond delay="0"/>
                                          </p:stCondLst>
                                        </p:cTn>
                                        <p:tgtEl>
                                          <p:spTgt spid="54"/>
                                        </p:tgtEl>
                                        <p:attrNameLst>
                                          <p:attrName>style.visibility</p:attrName>
                                        </p:attrNameLst>
                                      </p:cBhvr>
                                      <p:to>
                                        <p:strVal val="visible"/>
                                      </p:to>
                                    </p:set>
                                    <p:animEffect transition="in" filter="wipe(right)">
                                      <p:cBhvr>
                                        <p:cTn id="13"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12054" y="1286590"/>
            <a:ext cx="10129422" cy="4500687"/>
          </a:xfrm>
          <a:prstGeom prst="rect">
            <a:avLst/>
          </a:prstGeom>
          <a:solidFill>
            <a:schemeClr val="bg1"/>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ctr"/>
            <a:endParaRPr lang="zh-CN" altLang="en-US" dirty="0"/>
          </a:p>
        </p:txBody>
      </p:sp>
      <p:sp>
        <p:nvSpPr>
          <p:cNvPr id="5" name="文本框 4"/>
          <p:cNvSpPr txBox="1"/>
          <p:nvPr/>
        </p:nvSpPr>
        <p:spPr>
          <a:xfrm>
            <a:off x="1242695" y="2869565"/>
            <a:ext cx="6495415" cy="3689350"/>
          </a:xfrm>
          <a:prstGeom prst="rect">
            <a:avLst/>
          </a:prstGeom>
          <a:noFill/>
        </p:spPr>
        <p:txBody>
          <a:bodyPr wrap="square" rtlCol="0">
            <a:spAutoFit/>
          </a:bodyPr>
          <a:lstStyle/>
          <a:p>
            <a:pPr fontAlgn="auto">
              <a:lnSpc>
                <a:spcPct val="120000"/>
              </a:lnSpc>
            </a:pPr>
            <a:r>
              <a:rPr dirty="0">
                <a:sym typeface="+mn-ea"/>
              </a:rPr>
              <a:t>举行。我院由财务管理专业王胜老师和秦小妹老师指导培训的2016级的罗漂玲、林晓云、邱婷妹，林奕纯4名同学组成的会计技能参赛队伍，以及由肖丹儿、蔡锦钿老师指导的2017级的陈雪英、郑逸萍、曾芷珊、吴喻婷4位同学组成的银行技能参赛队伍，经过激烈的比赛，最终分别荣获广东省一等奖的佳绩。通过本次大赛，不仅加深学生对银行专业知识的理解，提高专业实际应用能力，而且也以大赛为契机引领和促进教学事业的改革，实现“以赛促教、以赛促学”。</a:t>
            </a:r>
            <a:endParaRPr dirty="0"/>
          </a:p>
          <a:p>
            <a:pPr fontAlgn="auto">
              <a:lnSpc>
                <a:spcPct val="120000"/>
              </a:lnSpc>
            </a:pPr>
            <a:endParaRPr dirty="0"/>
          </a:p>
          <a:p>
            <a:pPr fontAlgn="auto">
              <a:lnSpc>
                <a:spcPct val="120000"/>
              </a:lnSpc>
            </a:pPr>
            <a:endParaRPr altLang="zh-CN" dirty="0"/>
          </a:p>
          <a:p>
            <a:endParaRPr lang="zh-CN" altLang="en-US" dirty="0"/>
          </a:p>
        </p:txBody>
      </p:sp>
      <p:sp>
        <p:nvSpPr>
          <p:cNvPr id="34" name="矩形 33"/>
          <p:cNvSpPr/>
          <p:nvPr>
            <p:custDataLst>
              <p:tags r:id="rId1"/>
            </p:custDataLst>
          </p:nvPr>
        </p:nvSpPr>
        <p:spPr>
          <a:xfrm>
            <a:off x="7955801" y="4177"/>
            <a:ext cx="309880" cy="319405"/>
          </a:xfrm>
          <a:prstGeom prst="rect">
            <a:avLst/>
          </a:prstGeom>
        </p:spPr>
        <p:txBody>
          <a:bodyPr wrap="none">
            <a:spAutoFit/>
          </a:bodyPr>
          <a:lstStyle/>
          <a:p>
            <a:endParaRPr lang="zh-CN" altLang="en-US" sz="1400" dirty="0">
              <a:latin typeface="微软雅黑" panose="020B0503020204020204" pitchFamily="34" charset="-122"/>
              <a:ea typeface="微软雅黑" panose="020B0503020204020204" pitchFamily="34" charset="-122"/>
            </a:endParaRPr>
          </a:p>
        </p:txBody>
      </p:sp>
      <p:sp>
        <p:nvSpPr>
          <p:cNvPr id="53" name="文本框 52"/>
          <p:cNvSpPr txBox="1"/>
          <p:nvPr/>
        </p:nvSpPr>
        <p:spPr>
          <a:xfrm>
            <a:off x="1627505" y="1529715"/>
            <a:ext cx="8997950" cy="521970"/>
          </a:xfrm>
          <a:prstGeom prst="rect">
            <a:avLst/>
          </a:prstGeom>
          <a:noFill/>
        </p:spPr>
        <p:txBody>
          <a:bodyPr wrap="square" rtlCol="0">
            <a:spAutoFit/>
          </a:bodyPr>
          <a:lstStyle/>
          <a:p>
            <a:pPr algn="ctr" fontAlgn="ctr"/>
            <a:r>
              <a:rPr lang="zh-CN" altLang="zh-CN" sz="2800" b="1" kern="1900" spc="600" dirty="0">
                <a:solidFill>
                  <a:srgbClr val="C00000"/>
                </a:solidFill>
                <a:latin typeface="微软雅黑" panose="020B0503020204020204" pitchFamily="34" charset="-122"/>
                <a:ea typeface="微软雅黑" panose="020B0503020204020204" pitchFamily="34" charset="-122"/>
              </a:rPr>
              <a:t>广东省职业院校技能大赛（高职组）</a:t>
            </a:r>
          </a:p>
        </p:txBody>
      </p:sp>
      <p:sp>
        <p:nvSpPr>
          <p:cNvPr id="55" name="文本框 54"/>
          <p:cNvSpPr txBox="1"/>
          <p:nvPr/>
        </p:nvSpPr>
        <p:spPr>
          <a:xfrm>
            <a:off x="1242695" y="2209165"/>
            <a:ext cx="9746615" cy="755650"/>
          </a:xfrm>
          <a:prstGeom prst="rect">
            <a:avLst/>
          </a:prstGeom>
          <a:noFill/>
        </p:spPr>
        <p:txBody>
          <a:bodyPr wrap="square" rtlCol="0">
            <a:spAutoFit/>
          </a:bodyPr>
          <a:lstStyle/>
          <a:p>
            <a:pPr fontAlgn="auto">
              <a:lnSpc>
                <a:spcPct val="120000"/>
              </a:lnSpc>
            </a:pPr>
            <a:r>
              <a:rPr lang="en-US" dirty="0"/>
              <a:t>        </a:t>
            </a:r>
            <a:r>
              <a:rPr dirty="0"/>
              <a:t>2019年3月16日，由广东省教育厅主办的2018-2019年度广东省职业院校技能大赛（高职组）会计技能大赛、银行业务综合技能大赛分别在广州番禺职业技术学院、深圳信息职业技术学院</a:t>
            </a:r>
          </a:p>
        </p:txBody>
      </p:sp>
      <p:sp>
        <p:nvSpPr>
          <p:cNvPr id="4" name="矩形 3"/>
          <p:cNvSpPr/>
          <p:nvPr/>
        </p:nvSpPr>
        <p:spPr>
          <a:xfrm>
            <a:off x="-1" y="314704"/>
            <a:ext cx="2263807" cy="34224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文本框 55"/>
          <p:cNvSpPr txBox="1"/>
          <p:nvPr/>
        </p:nvSpPr>
        <p:spPr>
          <a:xfrm>
            <a:off x="-12769" y="307786"/>
            <a:ext cx="2276575" cy="369332"/>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r>
              <a:rPr lang="zh-CN" altLang="en-US" dirty="0">
                <a:solidFill>
                  <a:schemeClr val="bg1"/>
                </a:solidFill>
                <a:latin typeface="Adobe 黑体 Std R" panose="020B0400000000000000" pitchFamily="34" charset="-122"/>
                <a:ea typeface="Adobe 黑体 Std R" panose="020B0400000000000000" pitchFamily="34" charset="-122"/>
              </a:rPr>
              <a:t>学校重要</a:t>
            </a:r>
            <a:r>
              <a:rPr lang="zh-CN" altLang="en-US" dirty="0" smtClean="0">
                <a:solidFill>
                  <a:schemeClr val="bg1"/>
                </a:solidFill>
                <a:latin typeface="Adobe 黑体 Std R" panose="020B0400000000000000" pitchFamily="34" charset="-122"/>
                <a:ea typeface="Adobe 黑体 Std R" panose="020B0400000000000000" pitchFamily="34" charset="-122"/>
              </a:rPr>
              <a:t>事件通报</a:t>
            </a:r>
            <a:endParaRPr lang="zh-CN" altLang="en-US" dirty="0">
              <a:solidFill>
                <a:schemeClr val="bg1"/>
              </a:solidFill>
              <a:latin typeface="Adobe 黑体 Std R" panose="020B0400000000000000" pitchFamily="34" charset="-122"/>
              <a:ea typeface="Adobe 黑体 Std R" panose="020B0400000000000000" pitchFamily="34" charset="-122"/>
            </a:endParaRPr>
          </a:p>
        </p:txBody>
      </p:sp>
      <p:pic>
        <p:nvPicPr>
          <p:cNvPr id="54" name="Picture 6" descr="G:\2016我图\两会\ooopic_10194892_b0c64675b11c678cafbc\004.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9198786" y="-1"/>
            <a:ext cx="2993210" cy="1882067"/>
          </a:xfrm>
          <a:prstGeom prst="rect">
            <a:avLst/>
          </a:prstGeom>
          <a:noFill/>
          <a:extLst>
            <a:ext uri="{909E8E84-426E-40DD-AFC4-6F175D3DCCD1}">
              <a14:hiddenFill xmlns:a14="http://schemas.microsoft.com/office/drawing/2010/main">
                <a:solidFill>
                  <a:srgbClr val="FFFFFF"/>
                </a:solidFill>
              </a14:hiddenFill>
            </a:ext>
          </a:extLst>
        </p:spPr>
      </p:pic>
      <p:pic>
        <p:nvPicPr>
          <p:cNvPr id="20" name="图片 20" descr="C:\Users\梁\AppData\Local\Temp\WeChat Files\8e5138a678bfbc36484257cf65c508b.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a:xfrm>
            <a:off x="7738110" y="2955290"/>
            <a:ext cx="3059430" cy="240284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fade">
                                      <p:cBhvr>
                                        <p:cTn id="7" dur="500"/>
                                        <p:tgtEl>
                                          <p:spTgt spid="53"/>
                                        </p:tgtEl>
                                      </p:cBhvr>
                                    </p:animEffect>
                                    <p:anim calcmode="lin" valueType="num">
                                      <p:cBhvr>
                                        <p:cTn id="8" dur="500" fill="hold"/>
                                        <p:tgtEl>
                                          <p:spTgt spid="53"/>
                                        </p:tgtEl>
                                        <p:attrNameLst>
                                          <p:attrName>ppt_x</p:attrName>
                                        </p:attrNameLst>
                                      </p:cBhvr>
                                      <p:tavLst>
                                        <p:tav tm="0">
                                          <p:val>
                                            <p:strVal val="#ppt_x"/>
                                          </p:val>
                                        </p:tav>
                                        <p:tav tm="100000">
                                          <p:val>
                                            <p:strVal val="#ppt_x"/>
                                          </p:val>
                                        </p:tav>
                                      </p:tavLst>
                                    </p:anim>
                                    <p:anim calcmode="lin" valueType="num">
                                      <p:cBhvr>
                                        <p:cTn id="9" dur="500" fill="hold"/>
                                        <p:tgtEl>
                                          <p:spTgt spid="53"/>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2" presetClass="entr" presetSubtype="2" fill="hold" nodeType="afterEffect">
                                  <p:stCondLst>
                                    <p:cond delay="0"/>
                                  </p:stCondLst>
                                  <p:childTnLst>
                                    <p:set>
                                      <p:cBhvr>
                                        <p:cTn id="12" dur="1" fill="hold">
                                          <p:stCondLst>
                                            <p:cond delay="0"/>
                                          </p:stCondLst>
                                        </p:cTn>
                                        <p:tgtEl>
                                          <p:spTgt spid="54"/>
                                        </p:tgtEl>
                                        <p:attrNameLst>
                                          <p:attrName>style.visibility</p:attrName>
                                        </p:attrNameLst>
                                      </p:cBhvr>
                                      <p:to>
                                        <p:strVal val="visible"/>
                                      </p:to>
                                    </p:set>
                                    <p:animEffect transition="in" filter="wipe(right)">
                                      <p:cBhvr>
                                        <p:cTn id="13"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矩形 33"/>
          <p:cNvSpPr/>
          <p:nvPr>
            <p:custDataLst>
              <p:tags r:id="rId1"/>
            </p:custDataLst>
          </p:nvPr>
        </p:nvSpPr>
        <p:spPr>
          <a:xfrm>
            <a:off x="7955801" y="4177"/>
            <a:ext cx="309880" cy="319405"/>
          </a:xfrm>
          <a:prstGeom prst="rect">
            <a:avLst/>
          </a:prstGeom>
        </p:spPr>
        <p:txBody>
          <a:bodyPr wrap="none">
            <a:spAutoFit/>
          </a:bodyPr>
          <a:lstStyle/>
          <a:p>
            <a:endParaRPr lang="zh-CN" altLang="en-US" sz="1400" dirty="0">
              <a:latin typeface="微软雅黑" panose="020B0503020204020204" pitchFamily="34" charset="-122"/>
              <a:ea typeface="微软雅黑" panose="020B0503020204020204" pitchFamily="34" charset="-122"/>
            </a:endParaRPr>
          </a:p>
        </p:txBody>
      </p:sp>
      <p:sp>
        <p:nvSpPr>
          <p:cNvPr id="2" name="矩形 1"/>
          <p:cNvSpPr/>
          <p:nvPr/>
        </p:nvSpPr>
        <p:spPr>
          <a:xfrm>
            <a:off x="1005069" y="1304370"/>
            <a:ext cx="10129422" cy="4500687"/>
          </a:xfrm>
          <a:prstGeom prst="rect">
            <a:avLst/>
          </a:prstGeom>
          <a:solidFill>
            <a:schemeClr val="bg1"/>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3" name="文本框 52"/>
          <p:cNvSpPr txBox="1"/>
          <p:nvPr/>
        </p:nvSpPr>
        <p:spPr>
          <a:xfrm>
            <a:off x="1701800" y="2023745"/>
            <a:ext cx="8980805" cy="521970"/>
          </a:xfrm>
          <a:prstGeom prst="rect">
            <a:avLst/>
          </a:prstGeom>
          <a:noFill/>
        </p:spPr>
        <p:txBody>
          <a:bodyPr wrap="square" rtlCol="0">
            <a:spAutoFit/>
          </a:bodyPr>
          <a:lstStyle/>
          <a:p>
            <a:r>
              <a:rPr lang="zh-CN" altLang="en-US" sz="2800" b="1" kern="1900" spc="600" dirty="0">
                <a:solidFill>
                  <a:srgbClr val="C00000"/>
                </a:solidFill>
                <a:latin typeface="微软雅黑" panose="020B0503020204020204" pitchFamily="34" charset="-122"/>
                <a:ea typeface="微软雅黑" panose="020B0503020204020204" pitchFamily="34" charset="-122"/>
                <a:sym typeface="+mn-ea"/>
              </a:rPr>
              <a:t>广东省职业院校学生专业技能大赛（高职组）</a:t>
            </a:r>
          </a:p>
        </p:txBody>
      </p:sp>
      <p:sp>
        <p:nvSpPr>
          <p:cNvPr id="4" name="矩形 3"/>
          <p:cNvSpPr/>
          <p:nvPr/>
        </p:nvSpPr>
        <p:spPr>
          <a:xfrm>
            <a:off x="-1" y="314704"/>
            <a:ext cx="2263807" cy="34224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文本框 55"/>
          <p:cNvSpPr txBox="1"/>
          <p:nvPr/>
        </p:nvSpPr>
        <p:spPr>
          <a:xfrm>
            <a:off x="-12769" y="307786"/>
            <a:ext cx="2276575" cy="369332"/>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r>
              <a:rPr lang="zh-CN" altLang="en-US" dirty="0">
                <a:solidFill>
                  <a:schemeClr val="bg1"/>
                </a:solidFill>
                <a:latin typeface="Adobe 黑体 Std R" panose="020B0400000000000000" pitchFamily="34" charset="-122"/>
                <a:ea typeface="Adobe 黑体 Std R" panose="020B0400000000000000" pitchFamily="34" charset="-122"/>
              </a:rPr>
              <a:t>学校重要</a:t>
            </a:r>
            <a:r>
              <a:rPr lang="zh-CN" altLang="en-US" dirty="0" smtClean="0">
                <a:solidFill>
                  <a:schemeClr val="bg1"/>
                </a:solidFill>
                <a:latin typeface="Adobe 黑体 Std R" panose="020B0400000000000000" pitchFamily="34" charset="-122"/>
                <a:ea typeface="Adobe 黑体 Std R" panose="020B0400000000000000" pitchFamily="34" charset="-122"/>
              </a:rPr>
              <a:t>事件通报</a:t>
            </a:r>
            <a:endParaRPr lang="zh-CN" altLang="en-US" dirty="0">
              <a:solidFill>
                <a:schemeClr val="bg1"/>
              </a:solidFill>
              <a:latin typeface="Adobe 黑体 Std R" panose="020B0400000000000000" pitchFamily="34" charset="-122"/>
              <a:ea typeface="Adobe 黑体 Std R" panose="020B0400000000000000" pitchFamily="34" charset="-122"/>
            </a:endParaRPr>
          </a:p>
        </p:txBody>
      </p:sp>
      <p:pic>
        <p:nvPicPr>
          <p:cNvPr id="54" name="Picture 6" descr="G:\2016我图\两会\ooopic_10194892_b0c64675b11c678cafbc\004.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9198786" y="-1"/>
            <a:ext cx="2993210" cy="1882067"/>
          </a:xfrm>
          <a:prstGeom prst="rect">
            <a:avLst/>
          </a:prstGeom>
          <a:noFill/>
          <a:extLst>
            <a:ext uri="{909E8E84-426E-40DD-AFC4-6F175D3DCCD1}">
              <a14:hiddenFill xmlns:a14="http://schemas.microsoft.com/office/drawing/2010/main">
                <a:solidFill>
                  <a:srgbClr val="FFFFFF"/>
                </a:solidFill>
              </a14:hiddenFill>
            </a:ext>
          </a:extLst>
        </p:spPr>
      </p:pic>
      <p:grpSp>
        <p:nvGrpSpPr>
          <p:cNvPr id="3" name="组合 2"/>
          <p:cNvGrpSpPr/>
          <p:nvPr/>
        </p:nvGrpSpPr>
        <p:grpSpPr>
          <a:xfrm>
            <a:off x="1197610" y="2727325"/>
            <a:ext cx="9846945" cy="2861310"/>
            <a:chOff x="1886" y="4295"/>
            <a:chExt cx="15507" cy="4506"/>
          </a:xfrm>
        </p:grpSpPr>
        <p:pic>
          <p:nvPicPr>
            <p:cNvPr id="12" name="图片 12" descr="C:\Users\梁\AppData\Local\Temp\WeChat Files\270a5e95e66a587707e695e2c41b850.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a:xfrm>
              <a:off x="1886" y="4479"/>
              <a:ext cx="6291" cy="4192"/>
            </a:xfrm>
            <a:prstGeom prst="rect">
              <a:avLst/>
            </a:prstGeom>
            <a:noFill/>
            <a:ln>
              <a:noFill/>
            </a:ln>
          </p:spPr>
        </p:pic>
        <p:sp>
          <p:nvSpPr>
            <p:cNvPr id="55" name="文本框 54"/>
            <p:cNvSpPr txBox="1"/>
            <p:nvPr/>
          </p:nvSpPr>
          <p:spPr>
            <a:xfrm>
              <a:off x="8216" y="4295"/>
              <a:ext cx="9177" cy="4506"/>
            </a:xfrm>
            <a:prstGeom prst="rect">
              <a:avLst/>
            </a:prstGeom>
            <a:noFill/>
          </p:spPr>
          <p:txBody>
            <a:bodyPr wrap="square" rtlCol="0">
              <a:spAutoFit/>
            </a:bodyPr>
            <a:lstStyle/>
            <a:p>
              <a:r>
                <a:rPr lang="en-US" altLang="zh-CN" sz="2000" b="1" dirty="0"/>
                <a:t>         </a:t>
              </a:r>
              <a:r>
                <a:rPr sz="2000" dirty="0"/>
                <a:t>由广东省教育厅主办的2018-2019年度广东省职业院校学生专业技能大赛（高职组）在各承办学校陆续进行，由学校承办的人工智能技术创新应用、秘书职业、电子商务等赛项经过选手们精彩、激烈的角逐，于3月24日圆满落下帷幕。继2016—2018年成功承办移动互联网应用软件开发赛项后，今又成功承办三项省级赛事。大赛的成功举办为学校举办大型重要赛事积累了更多宝贵经验，为扩大我校的影响，促进合作交流建立起良好的平台。</a:t>
              </a:r>
            </a:p>
          </p:txBody>
        </p:sp>
      </p:gr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fade">
                                      <p:cBhvr>
                                        <p:cTn id="7" dur="500"/>
                                        <p:tgtEl>
                                          <p:spTgt spid="53"/>
                                        </p:tgtEl>
                                      </p:cBhvr>
                                    </p:animEffect>
                                    <p:anim calcmode="lin" valueType="num">
                                      <p:cBhvr>
                                        <p:cTn id="8" dur="500" fill="hold"/>
                                        <p:tgtEl>
                                          <p:spTgt spid="53"/>
                                        </p:tgtEl>
                                        <p:attrNameLst>
                                          <p:attrName>ppt_x</p:attrName>
                                        </p:attrNameLst>
                                      </p:cBhvr>
                                      <p:tavLst>
                                        <p:tav tm="0">
                                          <p:val>
                                            <p:strVal val="#ppt_x"/>
                                          </p:val>
                                        </p:tav>
                                        <p:tav tm="100000">
                                          <p:val>
                                            <p:strVal val="#ppt_x"/>
                                          </p:val>
                                        </p:tav>
                                      </p:tavLst>
                                    </p:anim>
                                    <p:anim calcmode="lin" valueType="num">
                                      <p:cBhvr>
                                        <p:cTn id="9" dur="500" fill="hold"/>
                                        <p:tgtEl>
                                          <p:spTgt spid="53"/>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2" presetClass="entr" presetSubtype="2" fill="hold" nodeType="afterEffect">
                                  <p:stCondLst>
                                    <p:cond delay="0"/>
                                  </p:stCondLst>
                                  <p:childTnLst>
                                    <p:set>
                                      <p:cBhvr>
                                        <p:cTn id="12" dur="1" fill="hold">
                                          <p:stCondLst>
                                            <p:cond delay="0"/>
                                          </p:stCondLst>
                                        </p:cTn>
                                        <p:tgtEl>
                                          <p:spTgt spid="54"/>
                                        </p:tgtEl>
                                        <p:attrNameLst>
                                          <p:attrName>style.visibility</p:attrName>
                                        </p:attrNameLst>
                                      </p:cBhvr>
                                      <p:to>
                                        <p:strVal val="visible"/>
                                      </p:to>
                                    </p:set>
                                    <p:animEffect transition="in" filter="wipe(right)">
                                      <p:cBhvr>
                                        <p:cTn id="13"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矩形 33"/>
          <p:cNvSpPr/>
          <p:nvPr>
            <p:custDataLst>
              <p:tags r:id="rId1"/>
            </p:custDataLst>
          </p:nvPr>
        </p:nvSpPr>
        <p:spPr>
          <a:xfrm>
            <a:off x="7955801" y="4177"/>
            <a:ext cx="309880" cy="319405"/>
          </a:xfrm>
          <a:prstGeom prst="rect">
            <a:avLst/>
          </a:prstGeom>
        </p:spPr>
        <p:txBody>
          <a:bodyPr wrap="none">
            <a:spAutoFit/>
          </a:bodyPr>
          <a:lstStyle/>
          <a:p>
            <a:endParaRPr lang="zh-CN" altLang="en-US" sz="1400" dirty="0">
              <a:latin typeface="微软雅黑" panose="020B0503020204020204" pitchFamily="34" charset="-122"/>
              <a:ea typeface="微软雅黑" panose="020B0503020204020204" pitchFamily="34" charset="-122"/>
            </a:endParaRPr>
          </a:p>
        </p:txBody>
      </p:sp>
      <p:sp>
        <p:nvSpPr>
          <p:cNvPr id="2" name="矩形 1"/>
          <p:cNvSpPr/>
          <p:nvPr/>
        </p:nvSpPr>
        <p:spPr>
          <a:xfrm>
            <a:off x="1005069" y="1304370"/>
            <a:ext cx="10129422" cy="4500687"/>
          </a:xfrm>
          <a:prstGeom prst="rect">
            <a:avLst/>
          </a:prstGeom>
          <a:solidFill>
            <a:schemeClr val="bg1"/>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3" name="文本框 52"/>
          <p:cNvSpPr txBox="1"/>
          <p:nvPr/>
        </p:nvSpPr>
        <p:spPr>
          <a:xfrm>
            <a:off x="1701800" y="2023745"/>
            <a:ext cx="8980805" cy="521970"/>
          </a:xfrm>
          <a:prstGeom prst="rect">
            <a:avLst/>
          </a:prstGeom>
          <a:noFill/>
        </p:spPr>
        <p:txBody>
          <a:bodyPr wrap="square" rtlCol="0">
            <a:spAutoFit/>
          </a:bodyPr>
          <a:lstStyle/>
          <a:p>
            <a:r>
              <a:rPr lang="zh-CN" altLang="en-US" sz="2800" b="1" kern="1900" spc="600" dirty="0">
                <a:solidFill>
                  <a:srgbClr val="C00000"/>
                </a:solidFill>
                <a:latin typeface="微软雅黑" panose="020B0503020204020204" pitchFamily="34" charset="-122"/>
                <a:ea typeface="微软雅黑" panose="020B0503020204020204" pitchFamily="34" charset="-122"/>
                <a:sym typeface="+mn-ea"/>
              </a:rPr>
              <a:t>广东省职业院校学生专业技能大赛（高职组）</a:t>
            </a:r>
          </a:p>
        </p:txBody>
      </p:sp>
      <p:sp>
        <p:nvSpPr>
          <p:cNvPr id="4" name="矩形 3"/>
          <p:cNvSpPr/>
          <p:nvPr/>
        </p:nvSpPr>
        <p:spPr>
          <a:xfrm>
            <a:off x="-1" y="314704"/>
            <a:ext cx="2263807" cy="34224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文本框 55"/>
          <p:cNvSpPr txBox="1"/>
          <p:nvPr/>
        </p:nvSpPr>
        <p:spPr>
          <a:xfrm>
            <a:off x="-12769" y="307786"/>
            <a:ext cx="2276575" cy="369332"/>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r>
              <a:rPr lang="zh-CN" altLang="en-US" dirty="0">
                <a:solidFill>
                  <a:schemeClr val="bg1"/>
                </a:solidFill>
                <a:latin typeface="Adobe 黑体 Std R" panose="020B0400000000000000" pitchFamily="34" charset="-122"/>
                <a:ea typeface="Adobe 黑体 Std R" panose="020B0400000000000000" pitchFamily="34" charset="-122"/>
              </a:rPr>
              <a:t>学校重要</a:t>
            </a:r>
            <a:r>
              <a:rPr lang="zh-CN" altLang="en-US" dirty="0" smtClean="0">
                <a:solidFill>
                  <a:schemeClr val="bg1"/>
                </a:solidFill>
                <a:latin typeface="Adobe 黑体 Std R" panose="020B0400000000000000" pitchFamily="34" charset="-122"/>
                <a:ea typeface="Adobe 黑体 Std R" panose="020B0400000000000000" pitchFamily="34" charset="-122"/>
              </a:rPr>
              <a:t>事件通报</a:t>
            </a:r>
            <a:endParaRPr lang="zh-CN" altLang="en-US" dirty="0">
              <a:solidFill>
                <a:schemeClr val="bg1"/>
              </a:solidFill>
              <a:latin typeface="Adobe 黑体 Std R" panose="020B0400000000000000" pitchFamily="34" charset="-122"/>
              <a:ea typeface="Adobe 黑体 Std R" panose="020B0400000000000000" pitchFamily="34" charset="-122"/>
            </a:endParaRPr>
          </a:p>
        </p:txBody>
      </p:sp>
      <p:pic>
        <p:nvPicPr>
          <p:cNvPr id="54" name="Picture 6" descr="G:\2016我图\两会\ooopic_10194892_b0c64675b11c678cafbc\004.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9198786" y="-1"/>
            <a:ext cx="2993210" cy="1882067"/>
          </a:xfrm>
          <a:prstGeom prst="rect">
            <a:avLst/>
          </a:prstGeom>
          <a:noFill/>
          <a:extLst>
            <a:ext uri="{909E8E84-426E-40DD-AFC4-6F175D3DCCD1}">
              <a14:hiddenFill xmlns:a14="http://schemas.microsoft.com/office/drawing/2010/main">
                <a:solidFill>
                  <a:srgbClr val="FFFFFF"/>
                </a:solidFill>
              </a14:hiddenFill>
            </a:ext>
          </a:extLst>
        </p:spPr>
      </p:pic>
      <p:grpSp>
        <p:nvGrpSpPr>
          <p:cNvPr id="5" name="组合 4"/>
          <p:cNvGrpSpPr/>
          <p:nvPr/>
        </p:nvGrpSpPr>
        <p:grpSpPr>
          <a:xfrm>
            <a:off x="1136015" y="2618105"/>
            <a:ext cx="9654540" cy="2772410"/>
            <a:chOff x="1789" y="4123"/>
            <a:chExt cx="15204" cy="4366"/>
          </a:xfrm>
        </p:grpSpPr>
        <p:sp>
          <p:nvSpPr>
            <p:cNvPr id="55" name="文本框 54"/>
            <p:cNvSpPr txBox="1"/>
            <p:nvPr/>
          </p:nvSpPr>
          <p:spPr>
            <a:xfrm>
              <a:off x="1789" y="4295"/>
              <a:ext cx="9177" cy="4021"/>
            </a:xfrm>
            <a:prstGeom prst="rect">
              <a:avLst/>
            </a:prstGeom>
            <a:noFill/>
          </p:spPr>
          <p:txBody>
            <a:bodyPr wrap="square" rtlCol="0">
              <a:spAutoFit/>
            </a:bodyPr>
            <a:lstStyle/>
            <a:p>
              <a:r>
                <a:rPr lang="en-US" altLang="zh-CN" sz="2000" b="1" dirty="0"/>
                <a:t>         </a:t>
              </a:r>
              <a:r>
                <a:rPr sz="2000" dirty="0"/>
                <a:t>2019年3月24日，由广东省教育厅主办、广东科学技术职业学院商学院承办的2018-2019年度广东省职业院校技能大赛（高职组）电子商务技能竞赛在广东科学技术职业学院珠海校区圆满结束。我校两支代表队在本次比赛中从69支参赛队伍中脱颖而出，喜获得两项省赛一等奖（前2名），并获得代表我省参加全国职业院校技能大赛的资格。为电子商务品牌专业建设增添两项省级标志性成果。</a:t>
              </a:r>
            </a:p>
          </p:txBody>
        </p:sp>
        <p:pic>
          <p:nvPicPr>
            <p:cNvPr id="13" name="图片 13" descr="C:\Users\梁\AppData\Local\Temp\WeChat Files\7f371aa82917bf4743b97f90edf8b6d.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a:xfrm>
              <a:off x="11173" y="4123"/>
              <a:ext cx="5821" cy="4366"/>
            </a:xfrm>
            <a:prstGeom prst="rect">
              <a:avLst/>
            </a:prstGeom>
            <a:noFill/>
            <a:ln>
              <a:noFill/>
            </a:ln>
          </p:spPr>
        </p:pic>
      </p:gr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fade">
                                      <p:cBhvr>
                                        <p:cTn id="7" dur="500"/>
                                        <p:tgtEl>
                                          <p:spTgt spid="53"/>
                                        </p:tgtEl>
                                      </p:cBhvr>
                                    </p:animEffect>
                                    <p:anim calcmode="lin" valueType="num">
                                      <p:cBhvr>
                                        <p:cTn id="8" dur="500" fill="hold"/>
                                        <p:tgtEl>
                                          <p:spTgt spid="53"/>
                                        </p:tgtEl>
                                        <p:attrNameLst>
                                          <p:attrName>ppt_x</p:attrName>
                                        </p:attrNameLst>
                                      </p:cBhvr>
                                      <p:tavLst>
                                        <p:tav tm="0">
                                          <p:val>
                                            <p:strVal val="#ppt_x"/>
                                          </p:val>
                                        </p:tav>
                                        <p:tav tm="100000">
                                          <p:val>
                                            <p:strVal val="#ppt_x"/>
                                          </p:val>
                                        </p:tav>
                                      </p:tavLst>
                                    </p:anim>
                                    <p:anim calcmode="lin" valueType="num">
                                      <p:cBhvr>
                                        <p:cTn id="9" dur="500" fill="hold"/>
                                        <p:tgtEl>
                                          <p:spTgt spid="53"/>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2" presetClass="entr" presetSubtype="2" fill="hold" nodeType="afterEffect">
                                  <p:stCondLst>
                                    <p:cond delay="0"/>
                                  </p:stCondLst>
                                  <p:childTnLst>
                                    <p:set>
                                      <p:cBhvr>
                                        <p:cTn id="12" dur="1" fill="hold">
                                          <p:stCondLst>
                                            <p:cond delay="0"/>
                                          </p:stCondLst>
                                        </p:cTn>
                                        <p:tgtEl>
                                          <p:spTgt spid="54"/>
                                        </p:tgtEl>
                                        <p:attrNameLst>
                                          <p:attrName>style.visibility</p:attrName>
                                        </p:attrNameLst>
                                      </p:cBhvr>
                                      <p:to>
                                        <p:strVal val="visible"/>
                                      </p:to>
                                    </p:set>
                                    <p:animEffect transition="in" filter="wipe(right)">
                                      <p:cBhvr>
                                        <p:cTn id="13"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Lst>
  </p:timing>
</p:sld>
</file>

<file path=ppt/tags/tag1.xml><?xml version="1.0" encoding="utf-8"?>
<p:tagLst xmlns:a="http://schemas.openxmlformats.org/drawingml/2006/main" xmlns:r="http://schemas.openxmlformats.org/officeDocument/2006/relationships" xmlns:p="http://schemas.openxmlformats.org/presentationml/2006/main">
  <p:tag name="KSO_WM_TEMPLATE_TOPIC_ID" val="2869567"/>
  <p:tag name="KSO_WM_TEMPLATE_OUTLINE_ID" val="15"/>
  <p:tag name="KSO_WM_TEMPLATE_SCENE_ID" val="1"/>
  <p:tag name="KSO_WM_TEMPLATE_JOB_ID" val="2"/>
  <p:tag name="KSO_WM_TEMPLATE_TOPIC_DEFAULT" val="1"/>
</p:tagLst>
</file>

<file path=ppt/tags/tag10.xml><?xml version="1.0" encoding="utf-8"?>
<p:tagLst xmlns:a="http://schemas.openxmlformats.org/drawingml/2006/main" xmlns:r="http://schemas.openxmlformats.org/officeDocument/2006/relationships" xmlns:p="http://schemas.openxmlformats.org/presentationml/2006/main">
  <p:tag name="NORDRI TOOLS WATERMARK" val="d3mjqb4z"/>
</p:tagLst>
</file>

<file path=ppt/tags/tag11.xml><?xml version="1.0" encoding="utf-8"?>
<p:tagLst xmlns:a="http://schemas.openxmlformats.org/drawingml/2006/main" xmlns:r="http://schemas.openxmlformats.org/officeDocument/2006/relationships" xmlns:p="http://schemas.openxmlformats.org/presentationml/2006/main">
  <p:tag name="NORDRI TOOLS WATERMARK" val="d3mjqb4z"/>
</p:tagLst>
</file>

<file path=ppt/tags/tag12.xml><?xml version="1.0" encoding="utf-8"?>
<p:tagLst xmlns:a="http://schemas.openxmlformats.org/drawingml/2006/main" xmlns:r="http://schemas.openxmlformats.org/officeDocument/2006/relationships" xmlns:p="http://schemas.openxmlformats.org/presentationml/2006/main">
  <p:tag name="NORDRI TOOLS WATERMARK" val="d3mjqb4z"/>
</p:tagLst>
</file>

<file path=ppt/tags/tag13.xml><?xml version="1.0" encoding="utf-8"?>
<p:tagLst xmlns:a="http://schemas.openxmlformats.org/drawingml/2006/main" xmlns:r="http://schemas.openxmlformats.org/officeDocument/2006/relationships" xmlns:p="http://schemas.openxmlformats.org/presentationml/2006/main">
  <p:tag name="NORDRI TOOLS WATERMARK" val="d3mjqb4z"/>
</p:tagLst>
</file>

<file path=ppt/tags/tag14.xml><?xml version="1.0" encoding="utf-8"?>
<p:tagLst xmlns:a="http://schemas.openxmlformats.org/drawingml/2006/main" xmlns:r="http://schemas.openxmlformats.org/officeDocument/2006/relationships" xmlns:p="http://schemas.openxmlformats.org/presentationml/2006/main">
  <p:tag name="NORDRI TOOLS WATERMARK" val="d3mjqb4z"/>
</p:tagLst>
</file>

<file path=ppt/tags/tag15.xml><?xml version="1.0" encoding="utf-8"?>
<p:tagLst xmlns:a="http://schemas.openxmlformats.org/drawingml/2006/main" xmlns:r="http://schemas.openxmlformats.org/officeDocument/2006/relationships" xmlns:p="http://schemas.openxmlformats.org/presentationml/2006/main">
  <p:tag name="NORDRI TOOLS WATERMARK" val="d3mjqb4z"/>
</p:tagLst>
</file>

<file path=ppt/tags/tag16.xml><?xml version="1.0" encoding="utf-8"?>
<p:tagLst xmlns:a="http://schemas.openxmlformats.org/drawingml/2006/main" xmlns:r="http://schemas.openxmlformats.org/officeDocument/2006/relationships" xmlns:p="http://schemas.openxmlformats.org/presentationml/2006/main">
  <p:tag name="NORDRI TOOLS WATERMARK" val="d3mjqb4z"/>
</p:tagLst>
</file>

<file path=ppt/tags/tag17.xml><?xml version="1.0" encoding="utf-8"?>
<p:tagLst xmlns:a="http://schemas.openxmlformats.org/drawingml/2006/main" xmlns:r="http://schemas.openxmlformats.org/officeDocument/2006/relationships" xmlns:p="http://schemas.openxmlformats.org/presentationml/2006/main">
  <p:tag name="NORDRI TOOLS WATERMARK" val="d3mjqb4z"/>
</p:tagLst>
</file>

<file path=ppt/tags/tag2.xml><?xml version="1.0" encoding="utf-8"?>
<p:tagLst xmlns:a="http://schemas.openxmlformats.org/drawingml/2006/main" xmlns:r="http://schemas.openxmlformats.org/officeDocument/2006/relationships" xmlns:p="http://schemas.openxmlformats.org/presentationml/2006/main">
  <p:tag name="NORDRI TOOLS WATERMARK" val="d3mjqb4z"/>
</p:tagLst>
</file>

<file path=ppt/tags/tag3.xml><?xml version="1.0" encoding="utf-8"?>
<p:tagLst xmlns:a="http://schemas.openxmlformats.org/drawingml/2006/main" xmlns:r="http://schemas.openxmlformats.org/officeDocument/2006/relationships" xmlns:p="http://schemas.openxmlformats.org/presentationml/2006/main">
  <p:tag name="NORDRI TOOLS WATERMARK" val="d3mjqb4z"/>
</p:tagLst>
</file>

<file path=ppt/tags/tag4.xml><?xml version="1.0" encoding="utf-8"?>
<p:tagLst xmlns:a="http://schemas.openxmlformats.org/drawingml/2006/main" xmlns:r="http://schemas.openxmlformats.org/officeDocument/2006/relationships" xmlns:p="http://schemas.openxmlformats.org/presentationml/2006/main">
  <p:tag name="NORDRI TOOLS WATERMARK" val="d3mjqb4z"/>
</p:tagLst>
</file>

<file path=ppt/tags/tag5.xml><?xml version="1.0" encoding="utf-8"?>
<p:tagLst xmlns:a="http://schemas.openxmlformats.org/drawingml/2006/main" xmlns:r="http://schemas.openxmlformats.org/officeDocument/2006/relationships" xmlns:p="http://schemas.openxmlformats.org/presentationml/2006/main">
  <p:tag name="NORDRI TOOLS WATERMARK" val="d3mjqb4z"/>
</p:tagLst>
</file>

<file path=ppt/tags/tag6.xml><?xml version="1.0" encoding="utf-8"?>
<p:tagLst xmlns:a="http://schemas.openxmlformats.org/drawingml/2006/main" xmlns:r="http://schemas.openxmlformats.org/officeDocument/2006/relationships" xmlns:p="http://schemas.openxmlformats.org/presentationml/2006/main">
  <p:tag name="NORDRI TOOLS WATERMARK" val="d3mjqb4z"/>
</p:tagLst>
</file>

<file path=ppt/tags/tag7.xml><?xml version="1.0" encoding="utf-8"?>
<p:tagLst xmlns:a="http://schemas.openxmlformats.org/drawingml/2006/main" xmlns:r="http://schemas.openxmlformats.org/officeDocument/2006/relationships" xmlns:p="http://schemas.openxmlformats.org/presentationml/2006/main">
  <p:tag name="NORDRI TOOLS WATERMARK" val="d3mjqb4z"/>
</p:tagLst>
</file>

<file path=ppt/tags/tag8.xml><?xml version="1.0" encoding="utf-8"?>
<p:tagLst xmlns:a="http://schemas.openxmlformats.org/drawingml/2006/main" xmlns:r="http://schemas.openxmlformats.org/officeDocument/2006/relationships" xmlns:p="http://schemas.openxmlformats.org/presentationml/2006/main">
  <p:tag name="NORDRI TOOLS WATERMARK" val="d3mjqb4z"/>
</p:tagLst>
</file>

<file path=ppt/tags/tag9.xml><?xml version="1.0" encoding="utf-8"?>
<p:tagLst xmlns:a="http://schemas.openxmlformats.org/drawingml/2006/main" xmlns:r="http://schemas.openxmlformats.org/officeDocument/2006/relationships" xmlns:p="http://schemas.openxmlformats.org/presentationml/2006/main">
  <p:tag name="NORDRI TOOLS WATERMARK" val="d3mjqb4z"/>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TotalTime>
  <Words>1162</Words>
  <Application>Microsoft Office PowerPoint</Application>
  <PresentationFormat>自定义</PresentationFormat>
  <Paragraphs>67</Paragraphs>
  <Slides>16</Slides>
  <Notes>16</Notes>
  <HiddenSlides>0</HiddenSlides>
  <MMClips>0</MMClips>
  <ScaleCrop>false</ScaleCrop>
  <HeadingPairs>
    <vt:vector size="4" baseType="variant">
      <vt:variant>
        <vt:lpstr>主题</vt:lpstr>
      </vt:variant>
      <vt:variant>
        <vt:i4>1</vt:i4>
      </vt:variant>
      <vt:variant>
        <vt:lpstr>幻灯片标题</vt:lpstr>
      </vt:variant>
      <vt:variant>
        <vt:i4>16</vt:i4>
      </vt:variant>
    </vt:vector>
  </HeadingPairs>
  <TitlesOfParts>
    <vt:vector size="17"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http://www.ypppt.com/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优品PPT</dc:creator>
  <cp:keywords>http:/www.ypppt.com</cp:keywords>
  <dc:description>http://www.ypppt.com/</dc:description>
  <cp:lastModifiedBy>政府版用户</cp:lastModifiedBy>
  <cp:revision>123</cp:revision>
  <dcterms:created xsi:type="dcterms:W3CDTF">2016-05-20T04:43:00Z</dcterms:created>
  <dcterms:modified xsi:type="dcterms:W3CDTF">2019-04-26T03:45:02Z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2052-10.1.0.7698</vt:lpwstr>
  </property>
  <property fmtid="{D5CDD505-2E9C-101B-9397-08002B2CF9AE}" pid="3" name="KSORubyTemplateID">
    <vt:lpwstr>2</vt:lpwstr>
  </property>
</Properties>
</file>